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1" r:id="rId3"/>
    <p:sldId id="260" r:id="rId4"/>
    <p:sldId id="268" r:id="rId5"/>
    <p:sldId id="256" r:id="rId6"/>
    <p:sldId id="267" r:id="rId7"/>
    <p:sldId id="257" r:id="rId8"/>
    <p:sldId id="266" r:id="rId9"/>
    <p:sldId id="258" r:id="rId10"/>
    <p:sldId id="270" r:id="rId11"/>
    <p:sldId id="264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FF"/>
    <a:srgbClr val="33CCFF"/>
    <a:srgbClr val="111111"/>
    <a:srgbClr val="1C1C1C"/>
    <a:srgbClr val="FFFF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1833" autoAdjust="0"/>
  </p:normalViewPr>
  <p:slideViewPr>
    <p:cSldViewPr snapToGrid="0">
      <p:cViewPr varScale="1">
        <p:scale>
          <a:sx n="93" d="100"/>
          <a:sy n="93" d="100"/>
        </p:scale>
        <p:origin x="1092" y="72"/>
      </p:cViewPr>
      <p:guideLst>
        <p:guide orient="horz" pos="21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3F761-E09B-46BC-8D45-6E753F379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89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29271-D061-4538-AE4E-426E632FF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822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DD4269-43C4-44F8-915A-E49251DBA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01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821F8-0A38-485E-AECF-E00D03252C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723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1DE42-A172-492F-A185-662564AAC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93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9BDD3-CC3E-4EE9-B359-468399692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50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013CD-C1D4-409F-8CC5-F79F610288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626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EA00C-F899-407D-8C13-B1B44D6BA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43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FCD1F-D59B-4B61-9822-46F4842D0C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B643-BB0B-4209-A0E4-6F39C6453B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99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83DE-7AC4-4E89-8ADA-95E8FB94D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9513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9DC5C0-37BB-4FBA-BE31-60D717519A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8.xml"/><Relationship Id="rId4" Type="http://schemas.openxmlformats.org/officeDocument/2006/relationships/slide" Target="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562350" y="3514725"/>
            <a:ext cx="5037138" cy="547688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116013" y="2651125"/>
            <a:ext cx="7721600" cy="547688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85863" y="2703513"/>
            <a:ext cx="7958137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0099FF"/>
                </a:solidFill>
              </a:rPr>
              <a:t>Science Learning Center </a:t>
            </a:r>
          </a:p>
          <a:p>
            <a:endParaRPr lang="en-US" altLang="en-US" sz="2800" b="1">
              <a:solidFill>
                <a:srgbClr val="0099FF"/>
              </a:solidFill>
            </a:endParaRPr>
          </a:p>
          <a:p>
            <a:r>
              <a:rPr lang="en-US" altLang="en-US" sz="2800" b="1">
                <a:solidFill>
                  <a:srgbClr val="0066FF"/>
                </a:solidFill>
              </a:rPr>
              <a:t>			</a:t>
            </a:r>
            <a:r>
              <a:rPr lang="en-US" altLang="en-US" sz="2400" b="1">
                <a:solidFill>
                  <a:srgbClr val="FF0000"/>
                </a:solidFill>
              </a:rPr>
              <a:t>Chemistry Pre-laboratory Tutorials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1365250" y="3206750"/>
            <a:ext cx="8040688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36600" y="3822700"/>
            <a:ext cx="2719388" cy="1906588"/>
          </a:xfrm>
          <a:prstGeom prst="rect">
            <a:avLst/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Freeform 7"/>
          <p:cNvSpPr>
            <a:spLocks/>
          </p:cNvSpPr>
          <p:nvPr/>
        </p:nvSpPr>
        <p:spPr bwMode="auto">
          <a:xfrm>
            <a:off x="620713" y="3743325"/>
            <a:ext cx="2936875" cy="2095500"/>
          </a:xfrm>
          <a:custGeom>
            <a:avLst/>
            <a:gdLst>
              <a:gd name="T0" fmla="*/ 0 w 20353"/>
              <a:gd name="T1" fmla="*/ 1281 h 14524"/>
              <a:gd name="T2" fmla="*/ 19056 w 20353"/>
              <a:gd name="T3" fmla="*/ 1298 h 14524"/>
              <a:gd name="T4" fmla="*/ 19056 w 20353"/>
              <a:gd name="T5" fmla="*/ 14524 h 14524"/>
              <a:gd name="T6" fmla="*/ 20353 w 20353"/>
              <a:gd name="T7" fmla="*/ 14524 h 14524"/>
              <a:gd name="T8" fmla="*/ 20353 w 20353"/>
              <a:gd name="T9" fmla="*/ 0 h 14524"/>
              <a:gd name="T10" fmla="*/ 0 w 20353"/>
              <a:gd name="T11" fmla="*/ 0 h 14524"/>
              <a:gd name="T12" fmla="*/ 0 w 20353"/>
              <a:gd name="T13" fmla="*/ 1298 h 14524"/>
              <a:gd name="T14" fmla="*/ 0 w 20353"/>
              <a:gd name="T15" fmla="*/ 1281 h 14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353" h="14524">
                <a:moveTo>
                  <a:pt x="0" y="1281"/>
                </a:moveTo>
                <a:lnTo>
                  <a:pt x="19056" y="1298"/>
                </a:lnTo>
                <a:lnTo>
                  <a:pt x="19056" y="14524"/>
                </a:lnTo>
                <a:lnTo>
                  <a:pt x="20353" y="14524"/>
                </a:lnTo>
                <a:lnTo>
                  <a:pt x="20353" y="0"/>
                </a:lnTo>
                <a:lnTo>
                  <a:pt x="0" y="0"/>
                </a:lnTo>
                <a:lnTo>
                  <a:pt x="0" y="1298"/>
                </a:lnTo>
                <a:lnTo>
                  <a:pt x="0" y="1281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>
            <a:off x="617538" y="3841750"/>
            <a:ext cx="2940050" cy="2009775"/>
          </a:xfrm>
          <a:custGeom>
            <a:avLst/>
            <a:gdLst>
              <a:gd name="T0" fmla="*/ 0 w 20369"/>
              <a:gd name="T1" fmla="*/ 0 h 13917"/>
              <a:gd name="T2" fmla="*/ 0 w 20369"/>
              <a:gd name="T3" fmla="*/ 13917 h 13917"/>
              <a:gd name="T4" fmla="*/ 20369 w 20369"/>
              <a:gd name="T5" fmla="*/ 13917 h 13917"/>
              <a:gd name="T6" fmla="*/ 20369 w 20369"/>
              <a:gd name="T7" fmla="*/ 12620 h 13917"/>
              <a:gd name="T8" fmla="*/ 1297 w 20369"/>
              <a:gd name="T9" fmla="*/ 12620 h 13917"/>
              <a:gd name="T10" fmla="*/ 1297 w 20369"/>
              <a:gd name="T11" fmla="*/ 0 h 13917"/>
              <a:gd name="T12" fmla="*/ 0 w 20369"/>
              <a:gd name="T13" fmla="*/ 0 h 139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369" h="13917">
                <a:moveTo>
                  <a:pt x="0" y="0"/>
                </a:moveTo>
                <a:lnTo>
                  <a:pt x="0" y="13917"/>
                </a:lnTo>
                <a:lnTo>
                  <a:pt x="20369" y="13917"/>
                </a:lnTo>
                <a:lnTo>
                  <a:pt x="20369" y="12620"/>
                </a:lnTo>
                <a:lnTo>
                  <a:pt x="1297" y="12620"/>
                </a:lnTo>
                <a:lnTo>
                  <a:pt x="12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433388" y="3551238"/>
            <a:ext cx="3321050" cy="2640012"/>
            <a:chOff x="273" y="2237"/>
            <a:chExt cx="2092" cy="1663"/>
          </a:xfrm>
        </p:grpSpPr>
        <p:sp>
          <p:nvSpPr>
            <p:cNvPr id="5130" name="Freeform 10"/>
            <p:cNvSpPr>
              <a:spLocks/>
            </p:cNvSpPr>
            <p:nvPr/>
          </p:nvSpPr>
          <p:spPr bwMode="auto">
            <a:xfrm>
              <a:off x="273" y="3272"/>
              <a:ext cx="89" cy="89"/>
            </a:xfrm>
            <a:custGeom>
              <a:avLst/>
              <a:gdLst>
                <a:gd name="T0" fmla="*/ 741 w 977"/>
                <a:gd name="T1" fmla="*/ 623 h 977"/>
                <a:gd name="T2" fmla="*/ 708 w 977"/>
                <a:gd name="T3" fmla="*/ 673 h 977"/>
                <a:gd name="T4" fmla="*/ 657 w 977"/>
                <a:gd name="T5" fmla="*/ 724 h 977"/>
                <a:gd name="T6" fmla="*/ 589 w 977"/>
                <a:gd name="T7" fmla="*/ 758 h 977"/>
                <a:gd name="T8" fmla="*/ 522 w 977"/>
                <a:gd name="T9" fmla="*/ 775 h 977"/>
                <a:gd name="T10" fmla="*/ 438 w 977"/>
                <a:gd name="T11" fmla="*/ 775 h 977"/>
                <a:gd name="T12" fmla="*/ 354 w 977"/>
                <a:gd name="T13" fmla="*/ 742 h 977"/>
                <a:gd name="T14" fmla="*/ 287 w 977"/>
                <a:gd name="T15" fmla="*/ 691 h 977"/>
                <a:gd name="T16" fmla="*/ 236 w 977"/>
                <a:gd name="T17" fmla="*/ 623 h 977"/>
                <a:gd name="T18" fmla="*/ 202 w 977"/>
                <a:gd name="T19" fmla="*/ 539 h 977"/>
                <a:gd name="T20" fmla="*/ 202 w 977"/>
                <a:gd name="T21" fmla="*/ 438 h 977"/>
                <a:gd name="T22" fmla="*/ 236 w 977"/>
                <a:gd name="T23" fmla="*/ 354 h 977"/>
                <a:gd name="T24" fmla="*/ 287 w 977"/>
                <a:gd name="T25" fmla="*/ 287 h 977"/>
                <a:gd name="T26" fmla="*/ 354 w 977"/>
                <a:gd name="T27" fmla="*/ 236 h 977"/>
                <a:gd name="T28" fmla="*/ 438 w 977"/>
                <a:gd name="T29" fmla="*/ 202 h 977"/>
                <a:gd name="T30" fmla="*/ 539 w 977"/>
                <a:gd name="T31" fmla="*/ 202 h 977"/>
                <a:gd name="T32" fmla="*/ 623 w 977"/>
                <a:gd name="T33" fmla="*/ 236 h 977"/>
                <a:gd name="T34" fmla="*/ 690 w 977"/>
                <a:gd name="T35" fmla="*/ 287 h 977"/>
                <a:gd name="T36" fmla="*/ 741 w 977"/>
                <a:gd name="T37" fmla="*/ 354 h 977"/>
                <a:gd name="T38" fmla="*/ 775 w 977"/>
                <a:gd name="T39" fmla="*/ 438 h 977"/>
                <a:gd name="T40" fmla="*/ 775 w 977"/>
                <a:gd name="T41" fmla="*/ 505 h 977"/>
                <a:gd name="T42" fmla="*/ 775 w 977"/>
                <a:gd name="T43" fmla="*/ 539 h 977"/>
                <a:gd name="T44" fmla="*/ 759 w 977"/>
                <a:gd name="T45" fmla="*/ 572 h 977"/>
                <a:gd name="T46" fmla="*/ 943 w 977"/>
                <a:gd name="T47" fmla="*/ 657 h 977"/>
                <a:gd name="T48" fmla="*/ 961 w 977"/>
                <a:gd name="T49" fmla="*/ 623 h 977"/>
                <a:gd name="T50" fmla="*/ 961 w 977"/>
                <a:gd name="T51" fmla="*/ 590 h 977"/>
                <a:gd name="T52" fmla="*/ 977 w 977"/>
                <a:gd name="T53" fmla="*/ 556 h 977"/>
                <a:gd name="T54" fmla="*/ 977 w 977"/>
                <a:gd name="T55" fmla="*/ 523 h 977"/>
                <a:gd name="T56" fmla="*/ 977 w 977"/>
                <a:gd name="T57" fmla="*/ 489 h 977"/>
                <a:gd name="T58" fmla="*/ 961 w 977"/>
                <a:gd name="T59" fmla="*/ 337 h 977"/>
                <a:gd name="T60" fmla="*/ 893 w 977"/>
                <a:gd name="T61" fmla="*/ 202 h 977"/>
                <a:gd name="T62" fmla="*/ 775 w 977"/>
                <a:gd name="T63" fmla="*/ 101 h 977"/>
                <a:gd name="T64" fmla="*/ 640 w 977"/>
                <a:gd name="T65" fmla="*/ 17 h 977"/>
                <a:gd name="T66" fmla="*/ 488 w 977"/>
                <a:gd name="T67" fmla="*/ 0 h 977"/>
                <a:gd name="T68" fmla="*/ 337 w 977"/>
                <a:gd name="T69" fmla="*/ 17 h 977"/>
                <a:gd name="T70" fmla="*/ 202 w 977"/>
                <a:gd name="T71" fmla="*/ 101 h 977"/>
                <a:gd name="T72" fmla="*/ 101 w 977"/>
                <a:gd name="T73" fmla="*/ 202 h 977"/>
                <a:gd name="T74" fmla="*/ 17 w 977"/>
                <a:gd name="T75" fmla="*/ 337 h 977"/>
                <a:gd name="T76" fmla="*/ 0 w 977"/>
                <a:gd name="T77" fmla="*/ 489 h 977"/>
                <a:gd name="T78" fmla="*/ 17 w 977"/>
                <a:gd name="T79" fmla="*/ 640 h 977"/>
                <a:gd name="T80" fmla="*/ 101 w 977"/>
                <a:gd name="T81" fmla="*/ 775 h 977"/>
                <a:gd name="T82" fmla="*/ 202 w 977"/>
                <a:gd name="T83" fmla="*/ 893 h 977"/>
                <a:gd name="T84" fmla="*/ 337 w 977"/>
                <a:gd name="T85" fmla="*/ 960 h 977"/>
                <a:gd name="T86" fmla="*/ 488 w 977"/>
                <a:gd name="T87" fmla="*/ 977 h 977"/>
                <a:gd name="T88" fmla="*/ 607 w 977"/>
                <a:gd name="T89" fmla="*/ 960 h 977"/>
                <a:gd name="T90" fmla="*/ 724 w 977"/>
                <a:gd name="T91" fmla="*/ 926 h 977"/>
                <a:gd name="T92" fmla="*/ 826 w 977"/>
                <a:gd name="T93" fmla="*/ 859 h 977"/>
                <a:gd name="T94" fmla="*/ 893 w 977"/>
                <a:gd name="T95" fmla="*/ 758 h 977"/>
                <a:gd name="T96" fmla="*/ 943 w 977"/>
                <a:gd name="T97" fmla="*/ 657 h 977"/>
                <a:gd name="T98" fmla="*/ 759 w 977"/>
                <a:gd name="T99" fmla="*/ 572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977" h="977">
                  <a:moveTo>
                    <a:pt x="759" y="572"/>
                  </a:moveTo>
                  <a:lnTo>
                    <a:pt x="741" y="623"/>
                  </a:lnTo>
                  <a:lnTo>
                    <a:pt x="724" y="657"/>
                  </a:lnTo>
                  <a:lnTo>
                    <a:pt x="708" y="673"/>
                  </a:lnTo>
                  <a:lnTo>
                    <a:pt x="674" y="708"/>
                  </a:lnTo>
                  <a:lnTo>
                    <a:pt x="657" y="724"/>
                  </a:lnTo>
                  <a:lnTo>
                    <a:pt x="623" y="742"/>
                  </a:lnTo>
                  <a:lnTo>
                    <a:pt x="589" y="758"/>
                  </a:lnTo>
                  <a:lnTo>
                    <a:pt x="556" y="775"/>
                  </a:lnTo>
                  <a:lnTo>
                    <a:pt x="522" y="775"/>
                  </a:lnTo>
                  <a:lnTo>
                    <a:pt x="488" y="775"/>
                  </a:lnTo>
                  <a:lnTo>
                    <a:pt x="438" y="775"/>
                  </a:lnTo>
                  <a:lnTo>
                    <a:pt x="405" y="758"/>
                  </a:lnTo>
                  <a:lnTo>
                    <a:pt x="354" y="742"/>
                  </a:lnTo>
                  <a:lnTo>
                    <a:pt x="320" y="724"/>
                  </a:lnTo>
                  <a:lnTo>
                    <a:pt x="287" y="691"/>
                  </a:lnTo>
                  <a:lnTo>
                    <a:pt x="253" y="657"/>
                  </a:lnTo>
                  <a:lnTo>
                    <a:pt x="236" y="623"/>
                  </a:lnTo>
                  <a:lnTo>
                    <a:pt x="219" y="572"/>
                  </a:lnTo>
                  <a:lnTo>
                    <a:pt x="202" y="539"/>
                  </a:lnTo>
                  <a:lnTo>
                    <a:pt x="202" y="489"/>
                  </a:lnTo>
                  <a:lnTo>
                    <a:pt x="202" y="438"/>
                  </a:lnTo>
                  <a:lnTo>
                    <a:pt x="219" y="404"/>
                  </a:lnTo>
                  <a:lnTo>
                    <a:pt x="236" y="354"/>
                  </a:lnTo>
                  <a:lnTo>
                    <a:pt x="253" y="321"/>
                  </a:lnTo>
                  <a:lnTo>
                    <a:pt x="287" y="287"/>
                  </a:lnTo>
                  <a:lnTo>
                    <a:pt x="320" y="252"/>
                  </a:lnTo>
                  <a:lnTo>
                    <a:pt x="354" y="236"/>
                  </a:lnTo>
                  <a:lnTo>
                    <a:pt x="405" y="219"/>
                  </a:lnTo>
                  <a:lnTo>
                    <a:pt x="438" y="202"/>
                  </a:lnTo>
                  <a:lnTo>
                    <a:pt x="488" y="202"/>
                  </a:lnTo>
                  <a:lnTo>
                    <a:pt x="539" y="202"/>
                  </a:lnTo>
                  <a:lnTo>
                    <a:pt x="573" y="219"/>
                  </a:lnTo>
                  <a:lnTo>
                    <a:pt x="623" y="236"/>
                  </a:lnTo>
                  <a:lnTo>
                    <a:pt x="657" y="252"/>
                  </a:lnTo>
                  <a:lnTo>
                    <a:pt x="690" y="287"/>
                  </a:lnTo>
                  <a:lnTo>
                    <a:pt x="724" y="321"/>
                  </a:lnTo>
                  <a:lnTo>
                    <a:pt x="741" y="354"/>
                  </a:lnTo>
                  <a:lnTo>
                    <a:pt x="759" y="404"/>
                  </a:lnTo>
                  <a:lnTo>
                    <a:pt x="775" y="438"/>
                  </a:lnTo>
                  <a:lnTo>
                    <a:pt x="775" y="489"/>
                  </a:lnTo>
                  <a:lnTo>
                    <a:pt x="775" y="505"/>
                  </a:lnTo>
                  <a:lnTo>
                    <a:pt x="775" y="523"/>
                  </a:lnTo>
                  <a:lnTo>
                    <a:pt x="775" y="539"/>
                  </a:lnTo>
                  <a:lnTo>
                    <a:pt x="775" y="556"/>
                  </a:lnTo>
                  <a:lnTo>
                    <a:pt x="759" y="572"/>
                  </a:lnTo>
                  <a:lnTo>
                    <a:pt x="759" y="590"/>
                  </a:lnTo>
                  <a:lnTo>
                    <a:pt x="943" y="657"/>
                  </a:lnTo>
                  <a:lnTo>
                    <a:pt x="961" y="640"/>
                  </a:lnTo>
                  <a:lnTo>
                    <a:pt x="961" y="623"/>
                  </a:lnTo>
                  <a:lnTo>
                    <a:pt x="961" y="606"/>
                  </a:lnTo>
                  <a:lnTo>
                    <a:pt x="961" y="590"/>
                  </a:lnTo>
                  <a:lnTo>
                    <a:pt x="977" y="572"/>
                  </a:lnTo>
                  <a:lnTo>
                    <a:pt x="977" y="556"/>
                  </a:lnTo>
                  <a:lnTo>
                    <a:pt x="977" y="539"/>
                  </a:lnTo>
                  <a:lnTo>
                    <a:pt x="977" y="523"/>
                  </a:lnTo>
                  <a:lnTo>
                    <a:pt x="977" y="505"/>
                  </a:lnTo>
                  <a:lnTo>
                    <a:pt x="977" y="489"/>
                  </a:lnTo>
                  <a:lnTo>
                    <a:pt x="977" y="404"/>
                  </a:lnTo>
                  <a:lnTo>
                    <a:pt x="961" y="337"/>
                  </a:lnTo>
                  <a:lnTo>
                    <a:pt x="927" y="270"/>
                  </a:lnTo>
                  <a:lnTo>
                    <a:pt x="893" y="202"/>
                  </a:lnTo>
                  <a:lnTo>
                    <a:pt x="842" y="135"/>
                  </a:lnTo>
                  <a:lnTo>
                    <a:pt x="775" y="101"/>
                  </a:lnTo>
                  <a:lnTo>
                    <a:pt x="708" y="50"/>
                  </a:lnTo>
                  <a:lnTo>
                    <a:pt x="640" y="17"/>
                  </a:lnTo>
                  <a:lnTo>
                    <a:pt x="573" y="0"/>
                  </a:lnTo>
                  <a:lnTo>
                    <a:pt x="488" y="0"/>
                  </a:lnTo>
                  <a:lnTo>
                    <a:pt x="405" y="0"/>
                  </a:lnTo>
                  <a:lnTo>
                    <a:pt x="337" y="17"/>
                  </a:lnTo>
                  <a:lnTo>
                    <a:pt x="269" y="50"/>
                  </a:lnTo>
                  <a:lnTo>
                    <a:pt x="202" y="101"/>
                  </a:lnTo>
                  <a:lnTo>
                    <a:pt x="135" y="135"/>
                  </a:lnTo>
                  <a:lnTo>
                    <a:pt x="101" y="202"/>
                  </a:lnTo>
                  <a:lnTo>
                    <a:pt x="51" y="270"/>
                  </a:lnTo>
                  <a:lnTo>
                    <a:pt x="17" y="337"/>
                  </a:lnTo>
                  <a:lnTo>
                    <a:pt x="0" y="404"/>
                  </a:lnTo>
                  <a:lnTo>
                    <a:pt x="0" y="489"/>
                  </a:lnTo>
                  <a:lnTo>
                    <a:pt x="0" y="572"/>
                  </a:lnTo>
                  <a:lnTo>
                    <a:pt x="17" y="640"/>
                  </a:lnTo>
                  <a:lnTo>
                    <a:pt x="51" y="708"/>
                  </a:lnTo>
                  <a:lnTo>
                    <a:pt x="101" y="775"/>
                  </a:lnTo>
                  <a:lnTo>
                    <a:pt x="135" y="843"/>
                  </a:lnTo>
                  <a:lnTo>
                    <a:pt x="202" y="893"/>
                  </a:lnTo>
                  <a:lnTo>
                    <a:pt x="269" y="926"/>
                  </a:lnTo>
                  <a:lnTo>
                    <a:pt x="337" y="960"/>
                  </a:lnTo>
                  <a:lnTo>
                    <a:pt x="405" y="977"/>
                  </a:lnTo>
                  <a:lnTo>
                    <a:pt x="488" y="977"/>
                  </a:lnTo>
                  <a:lnTo>
                    <a:pt x="556" y="977"/>
                  </a:lnTo>
                  <a:lnTo>
                    <a:pt x="607" y="960"/>
                  </a:lnTo>
                  <a:lnTo>
                    <a:pt x="674" y="944"/>
                  </a:lnTo>
                  <a:lnTo>
                    <a:pt x="724" y="926"/>
                  </a:lnTo>
                  <a:lnTo>
                    <a:pt x="775" y="893"/>
                  </a:lnTo>
                  <a:lnTo>
                    <a:pt x="826" y="859"/>
                  </a:lnTo>
                  <a:lnTo>
                    <a:pt x="860" y="809"/>
                  </a:lnTo>
                  <a:lnTo>
                    <a:pt x="893" y="758"/>
                  </a:lnTo>
                  <a:lnTo>
                    <a:pt x="927" y="708"/>
                  </a:lnTo>
                  <a:lnTo>
                    <a:pt x="943" y="657"/>
                  </a:lnTo>
                  <a:lnTo>
                    <a:pt x="759" y="590"/>
                  </a:lnTo>
                  <a:lnTo>
                    <a:pt x="759" y="572"/>
                  </a:lnTo>
                  <a:close/>
                </a:path>
              </a:pathLst>
            </a:custGeom>
            <a:solidFill>
              <a:srgbClr val="0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305" y="2886"/>
              <a:ext cx="23" cy="77"/>
            </a:xfrm>
            <a:custGeom>
              <a:avLst/>
              <a:gdLst>
                <a:gd name="T0" fmla="*/ 0 w 253"/>
                <a:gd name="T1" fmla="*/ 842 h 842"/>
                <a:gd name="T2" fmla="*/ 253 w 253"/>
                <a:gd name="T3" fmla="*/ 842 h 842"/>
                <a:gd name="T4" fmla="*/ 253 w 253"/>
                <a:gd name="T5" fmla="*/ 0 h 842"/>
                <a:gd name="T6" fmla="*/ 0 w 253"/>
                <a:gd name="T7" fmla="*/ 16 h 842"/>
                <a:gd name="T8" fmla="*/ 0 w 253"/>
                <a:gd name="T9" fmla="*/ 842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842">
                  <a:moveTo>
                    <a:pt x="0" y="842"/>
                  </a:moveTo>
                  <a:lnTo>
                    <a:pt x="253" y="842"/>
                  </a:lnTo>
                  <a:lnTo>
                    <a:pt x="253" y="0"/>
                  </a:lnTo>
                  <a:lnTo>
                    <a:pt x="0" y="16"/>
                  </a:lnTo>
                  <a:lnTo>
                    <a:pt x="0" y="842"/>
                  </a:lnTo>
                  <a:close/>
                </a:path>
              </a:pathLst>
            </a:custGeom>
            <a:solidFill>
              <a:srgbClr val="0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auto">
            <a:xfrm>
              <a:off x="305" y="3035"/>
              <a:ext cx="23" cy="243"/>
            </a:xfrm>
            <a:custGeom>
              <a:avLst/>
              <a:gdLst>
                <a:gd name="T0" fmla="*/ 0 w 253"/>
                <a:gd name="T1" fmla="*/ 2662 h 2680"/>
                <a:gd name="T2" fmla="*/ 253 w 253"/>
                <a:gd name="T3" fmla="*/ 2680 h 2680"/>
                <a:gd name="T4" fmla="*/ 253 w 253"/>
                <a:gd name="T5" fmla="*/ 0 h 2680"/>
                <a:gd name="T6" fmla="*/ 0 w 253"/>
                <a:gd name="T7" fmla="*/ 0 h 2680"/>
                <a:gd name="T8" fmla="*/ 0 w 253"/>
                <a:gd name="T9" fmla="*/ 2680 h 2680"/>
                <a:gd name="T10" fmla="*/ 0 w 253"/>
                <a:gd name="T11" fmla="*/ 2662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2680">
                  <a:moveTo>
                    <a:pt x="0" y="2662"/>
                  </a:moveTo>
                  <a:lnTo>
                    <a:pt x="253" y="2680"/>
                  </a:lnTo>
                  <a:lnTo>
                    <a:pt x="253" y="0"/>
                  </a:lnTo>
                  <a:lnTo>
                    <a:pt x="0" y="0"/>
                  </a:lnTo>
                  <a:lnTo>
                    <a:pt x="0" y="2680"/>
                  </a:lnTo>
                  <a:lnTo>
                    <a:pt x="0" y="2662"/>
                  </a:lnTo>
                  <a:close/>
                </a:path>
              </a:pathLst>
            </a:custGeom>
            <a:solidFill>
              <a:srgbClr val="0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307" y="2237"/>
              <a:ext cx="334" cy="278"/>
            </a:xfrm>
            <a:custGeom>
              <a:avLst/>
              <a:gdLst>
                <a:gd name="T0" fmla="*/ 3673 w 3673"/>
                <a:gd name="T1" fmla="*/ 724 h 3067"/>
                <a:gd name="T2" fmla="*/ 3673 w 3673"/>
                <a:gd name="T3" fmla="*/ 0 h 3067"/>
                <a:gd name="T4" fmla="*/ 3421 w 3673"/>
                <a:gd name="T5" fmla="*/ 0 h 3067"/>
                <a:gd name="T6" fmla="*/ 3438 w 3673"/>
                <a:gd name="T7" fmla="*/ 489 h 3067"/>
                <a:gd name="T8" fmla="*/ 0 w 3673"/>
                <a:gd name="T9" fmla="*/ 489 h 3067"/>
                <a:gd name="T10" fmla="*/ 0 w 3673"/>
                <a:gd name="T11" fmla="*/ 3067 h 3067"/>
                <a:gd name="T12" fmla="*/ 237 w 3673"/>
                <a:gd name="T13" fmla="*/ 3067 h 3067"/>
                <a:gd name="T14" fmla="*/ 237 w 3673"/>
                <a:gd name="T15" fmla="*/ 742 h 3067"/>
                <a:gd name="T16" fmla="*/ 3673 w 3673"/>
                <a:gd name="T17" fmla="*/ 742 h 3067"/>
                <a:gd name="T18" fmla="*/ 3673 w 3673"/>
                <a:gd name="T19" fmla="*/ 724 h 3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673" h="3067">
                  <a:moveTo>
                    <a:pt x="3673" y="724"/>
                  </a:moveTo>
                  <a:lnTo>
                    <a:pt x="3673" y="0"/>
                  </a:lnTo>
                  <a:lnTo>
                    <a:pt x="3421" y="0"/>
                  </a:lnTo>
                  <a:lnTo>
                    <a:pt x="3438" y="489"/>
                  </a:lnTo>
                  <a:lnTo>
                    <a:pt x="0" y="489"/>
                  </a:lnTo>
                  <a:lnTo>
                    <a:pt x="0" y="3067"/>
                  </a:lnTo>
                  <a:lnTo>
                    <a:pt x="237" y="3067"/>
                  </a:lnTo>
                  <a:lnTo>
                    <a:pt x="237" y="742"/>
                  </a:lnTo>
                  <a:lnTo>
                    <a:pt x="3673" y="742"/>
                  </a:lnTo>
                  <a:lnTo>
                    <a:pt x="3673" y="724"/>
                  </a:lnTo>
                  <a:close/>
                </a:path>
              </a:pathLst>
            </a:custGeom>
            <a:solidFill>
              <a:srgbClr val="0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auto">
            <a:xfrm>
              <a:off x="305" y="2587"/>
              <a:ext cx="23" cy="77"/>
            </a:xfrm>
            <a:custGeom>
              <a:avLst/>
              <a:gdLst>
                <a:gd name="T0" fmla="*/ 0 w 253"/>
                <a:gd name="T1" fmla="*/ 0 h 842"/>
                <a:gd name="T2" fmla="*/ 16 w 253"/>
                <a:gd name="T3" fmla="*/ 842 h 842"/>
                <a:gd name="T4" fmla="*/ 253 w 253"/>
                <a:gd name="T5" fmla="*/ 842 h 842"/>
                <a:gd name="T6" fmla="*/ 253 w 253"/>
                <a:gd name="T7" fmla="*/ 0 h 842"/>
                <a:gd name="T8" fmla="*/ 16 w 253"/>
                <a:gd name="T9" fmla="*/ 0 h 842"/>
                <a:gd name="T10" fmla="*/ 0 w 253"/>
                <a:gd name="T11" fmla="*/ 0 h 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3" h="842">
                  <a:moveTo>
                    <a:pt x="0" y="0"/>
                  </a:moveTo>
                  <a:lnTo>
                    <a:pt x="16" y="842"/>
                  </a:lnTo>
                  <a:lnTo>
                    <a:pt x="253" y="842"/>
                  </a:lnTo>
                  <a:lnTo>
                    <a:pt x="253" y="0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305" y="2737"/>
              <a:ext cx="23" cy="77"/>
            </a:xfrm>
            <a:prstGeom prst="rect">
              <a:avLst/>
            </a:prstGeom>
            <a:solidFill>
              <a:srgbClr val="00F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1815" y="2578"/>
              <a:ext cx="550" cy="1322"/>
              <a:chOff x="1815" y="2578"/>
              <a:chExt cx="550" cy="1322"/>
            </a:xfrm>
          </p:grpSpPr>
          <p:sp>
            <p:nvSpPr>
              <p:cNvPr id="5137" name="Freeform 17"/>
              <p:cNvSpPr>
                <a:spLocks/>
              </p:cNvSpPr>
              <p:nvPr/>
            </p:nvSpPr>
            <p:spPr bwMode="auto">
              <a:xfrm>
                <a:off x="1962" y="3811"/>
                <a:ext cx="91" cy="89"/>
              </a:xfrm>
              <a:custGeom>
                <a:avLst/>
                <a:gdLst>
                  <a:gd name="T0" fmla="*/ 236 w 995"/>
                  <a:gd name="T1" fmla="*/ 354 h 977"/>
                  <a:gd name="T2" fmla="*/ 287 w 995"/>
                  <a:gd name="T3" fmla="*/ 303 h 977"/>
                  <a:gd name="T4" fmla="*/ 338 w 995"/>
                  <a:gd name="T5" fmla="*/ 253 h 977"/>
                  <a:gd name="T6" fmla="*/ 388 w 995"/>
                  <a:gd name="T7" fmla="*/ 219 h 977"/>
                  <a:gd name="T8" fmla="*/ 455 w 995"/>
                  <a:gd name="T9" fmla="*/ 202 h 977"/>
                  <a:gd name="T10" fmla="*/ 540 w 995"/>
                  <a:gd name="T11" fmla="*/ 202 h 977"/>
                  <a:gd name="T12" fmla="*/ 624 w 995"/>
                  <a:gd name="T13" fmla="*/ 236 h 977"/>
                  <a:gd name="T14" fmla="*/ 692 w 995"/>
                  <a:gd name="T15" fmla="*/ 287 h 977"/>
                  <a:gd name="T16" fmla="*/ 759 w 995"/>
                  <a:gd name="T17" fmla="*/ 354 h 977"/>
                  <a:gd name="T18" fmla="*/ 775 w 995"/>
                  <a:gd name="T19" fmla="*/ 437 h 977"/>
                  <a:gd name="T20" fmla="*/ 775 w 995"/>
                  <a:gd name="T21" fmla="*/ 538 h 977"/>
                  <a:gd name="T22" fmla="*/ 759 w 995"/>
                  <a:gd name="T23" fmla="*/ 623 h 977"/>
                  <a:gd name="T24" fmla="*/ 692 w 995"/>
                  <a:gd name="T25" fmla="*/ 690 h 977"/>
                  <a:gd name="T26" fmla="*/ 624 w 995"/>
                  <a:gd name="T27" fmla="*/ 741 h 977"/>
                  <a:gd name="T28" fmla="*/ 540 w 995"/>
                  <a:gd name="T29" fmla="*/ 775 h 977"/>
                  <a:gd name="T30" fmla="*/ 455 w 995"/>
                  <a:gd name="T31" fmla="*/ 775 h 977"/>
                  <a:gd name="T32" fmla="*/ 372 w 995"/>
                  <a:gd name="T33" fmla="*/ 741 h 977"/>
                  <a:gd name="T34" fmla="*/ 287 w 995"/>
                  <a:gd name="T35" fmla="*/ 690 h 977"/>
                  <a:gd name="T36" fmla="*/ 236 w 995"/>
                  <a:gd name="T37" fmla="*/ 623 h 977"/>
                  <a:gd name="T38" fmla="*/ 220 w 995"/>
                  <a:gd name="T39" fmla="*/ 538 h 977"/>
                  <a:gd name="T40" fmla="*/ 202 w 995"/>
                  <a:gd name="T41" fmla="*/ 471 h 977"/>
                  <a:gd name="T42" fmla="*/ 220 w 995"/>
                  <a:gd name="T43" fmla="*/ 437 h 977"/>
                  <a:gd name="T44" fmla="*/ 220 w 995"/>
                  <a:gd name="T45" fmla="*/ 404 h 977"/>
                  <a:gd name="T46" fmla="*/ 34 w 995"/>
                  <a:gd name="T47" fmla="*/ 320 h 977"/>
                  <a:gd name="T48" fmla="*/ 18 w 995"/>
                  <a:gd name="T49" fmla="*/ 354 h 977"/>
                  <a:gd name="T50" fmla="*/ 18 w 995"/>
                  <a:gd name="T51" fmla="*/ 388 h 977"/>
                  <a:gd name="T52" fmla="*/ 18 w 995"/>
                  <a:gd name="T53" fmla="*/ 421 h 977"/>
                  <a:gd name="T54" fmla="*/ 0 w 995"/>
                  <a:gd name="T55" fmla="*/ 455 h 977"/>
                  <a:gd name="T56" fmla="*/ 0 w 995"/>
                  <a:gd name="T57" fmla="*/ 488 h 977"/>
                  <a:gd name="T58" fmla="*/ 34 w 995"/>
                  <a:gd name="T59" fmla="*/ 640 h 977"/>
                  <a:gd name="T60" fmla="*/ 101 w 995"/>
                  <a:gd name="T61" fmla="*/ 775 h 977"/>
                  <a:gd name="T62" fmla="*/ 202 w 995"/>
                  <a:gd name="T63" fmla="*/ 876 h 977"/>
                  <a:gd name="T64" fmla="*/ 338 w 995"/>
                  <a:gd name="T65" fmla="*/ 943 h 977"/>
                  <a:gd name="T66" fmla="*/ 489 w 995"/>
                  <a:gd name="T67" fmla="*/ 977 h 977"/>
                  <a:gd name="T68" fmla="*/ 657 w 995"/>
                  <a:gd name="T69" fmla="*/ 943 h 977"/>
                  <a:gd name="T70" fmla="*/ 793 w 995"/>
                  <a:gd name="T71" fmla="*/ 876 h 977"/>
                  <a:gd name="T72" fmla="*/ 894 w 995"/>
                  <a:gd name="T73" fmla="*/ 775 h 977"/>
                  <a:gd name="T74" fmla="*/ 961 w 995"/>
                  <a:gd name="T75" fmla="*/ 640 h 977"/>
                  <a:gd name="T76" fmla="*/ 995 w 995"/>
                  <a:gd name="T77" fmla="*/ 488 h 977"/>
                  <a:gd name="T78" fmla="*/ 961 w 995"/>
                  <a:gd name="T79" fmla="*/ 337 h 977"/>
                  <a:gd name="T80" fmla="*/ 894 w 995"/>
                  <a:gd name="T81" fmla="*/ 202 h 977"/>
                  <a:gd name="T82" fmla="*/ 793 w 995"/>
                  <a:gd name="T83" fmla="*/ 84 h 977"/>
                  <a:gd name="T84" fmla="*/ 657 w 995"/>
                  <a:gd name="T85" fmla="*/ 16 h 977"/>
                  <a:gd name="T86" fmla="*/ 489 w 995"/>
                  <a:gd name="T87" fmla="*/ 0 h 977"/>
                  <a:gd name="T88" fmla="*/ 372 w 995"/>
                  <a:gd name="T89" fmla="*/ 16 h 977"/>
                  <a:gd name="T90" fmla="*/ 270 w 995"/>
                  <a:gd name="T91" fmla="*/ 50 h 977"/>
                  <a:gd name="T92" fmla="*/ 169 w 995"/>
                  <a:gd name="T93" fmla="*/ 117 h 977"/>
                  <a:gd name="T94" fmla="*/ 85 w 995"/>
                  <a:gd name="T95" fmla="*/ 219 h 977"/>
                  <a:gd name="T96" fmla="*/ 34 w 995"/>
                  <a:gd name="T97" fmla="*/ 320 h 9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95" h="977">
                    <a:moveTo>
                      <a:pt x="220" y="388"/>
                    </a:moveTo>
                    <a:lnTo>
                      <a:pt x="236" y="354"/>
                    </a:lnTo>
                    <a:lnTo>
                      <a:pt x="253" y="320"/>
                    </a:lnTo>
                    <a:lnTo>
                      <a:pt x="287" y="303"/>
                    </a:lnTo>
                    <a:lnTo>
                      <a:pt x="304" y="269"/>
                    </a:lnTo>
                    <a:lnTo>
                      <a:pt x="338" y="253"/>
                    </a:lnTo>
                    <a:lnTo>
                      <a:pt x="354" y="236"/>
                    </a:lnTo>
                    <a:lnTo>
                      <a:pt x="388" y="219"/>
                    </a:lnTo>
                    <a:lnTo>
                      <a:pt x="422" y="202"/>
                    </a:lnTo>
                    <a:lnTo>
                      <a:pt x="455" y="202"/>
                    </a:lnTo>
                    <a:lnTo>
                      <a:pt x="489" y="202"/>
                    </a:lnTo>
                    <a:lnTo>
                      <a:pt x="540" y="202"/>
                    </a:lnTo>
                    <a:lnTo>
                      <a:pt x="590" y="219"/>
                    </a:lnTo>
                    <a:lnTo>
                      <a:pt x="624" y="236"/>
                    </a:lnTo>
                    <a:lnTo>
                      <a:pt x="657" y="253"/>
                    </a:lnTo>
                    <a:lnTo>
                      <a:pt x="692" y="287"/>
                    </a:lnTo>
                    <a:lnTo>
                      <a:pt x="725" y="320"/>
                    </a:lnTo>
                    <a:lnTo>
                      <a:pt x="759" y="354"/>
                    </a:lnTo>
                    <a:lnTo>
                      <a:pt x="775" y="388"/>
                    </a:lnTo>
                    <a:lnTo>
                      <a:pt x="775" y="437"/>
                    </a:lnTo>
                    <a:lnTo>
                      <a:pt x="775" y="488"/>
                    </a:lnTo>
                    <a:lnTo>
                      <a:pt x="775" y="538"/>
                    </a:lnTo>
                    <a:lnTo>
                      <a:pt x="775" y="573"/>
                    </a:lnTo>
                    <a:lnTo>
                      <a:pt x="759" y="623"/>
                    </a:lnTo>
                    <a:lnTo>
                      <a:pt x="725" y="657"/>
                    </a:lnTo>
                    <a:lnTo>
                      <a:pt x="692" y="690"/>
                    </a:lnTo>
                    <a:lnTo>
                      <a:pt x="657" y="708"/>
                    </a:lnTo>
                    <a:lnTo>
                      <a:pt x="624" y="741"/>
                    </a:lnTo>
                    <a:lnTo>
                      <a:pt x="590" y="758"/>
                    </a:lnTo>
                    <a:lnTo>
                      <a:pt x="540" y="775"/>
                    </a:lnTo>
                    <a:lnTo>
                      <a:pt x="489" y="775"/>
                    </a:lnTo>
                    <a:lnTo>
                      <a:pt x="455" y="775"/>
                    </a:lnTo>
                    <a:lnTo>
                      <a:pt x="405" y="758"/>
                    </a:lnTo>
                    <a:lnTo>
                      <a:pt x="372" y="741"/>
                    </a:lnTo>
                    <a:lnTo>
                      <a:pt x="321" y="708"/>
                    </a:lnTo>
                    <a:lnTo>
                      <a:pt x="287" y="690"/>
                    </a:lnTo>
                    <a:lnTo>
                      <a:pt x="270" y="657"/>
                    </a:lnTo>
                    <a:lnTo>
                      <a:pt x="236" y="623"/>
                    </a:lnTo>
                    <a:lnTo>
                      <a:pt x="220" y="573"/>
                    </a:lnTo>
                    <a:lnTo>
                      <a:pt x="220" y="538"/>
                    </a:lnTo>
                    <a:lnTo>
                      <a:pt x="202" y="488"/>
                    </a:lnTo>
                    <a:lnTo>
                      <a:pt x="202" y="471"/>
                    </a:lnTo>
                    <a:lnTo>
                      <a:pt x="202" y="455"/>
                    </a:lnTo>
                    <a:lnTo>
                      <a:pt x="220" y="437"/>
                    </a:lnTo>
                    <a:lnTo>
                      <a:pt x="220" y="421"/>
                    </a:lnTo>
                    <a:lnTo>
                      <a:pt x="220" y="404"/>
                    </a:lnTo>
                    <a:lnTo>
                      <a:pt x="220" y="388"/>
                    </a:lnTo>
                    <a:lnTo>
                      <a:pt x="34" y="320"/>
                    </a:lnTo>
                    <a:lnTo>
                      <a:pt x="34" y="337"/>
                    </a:lnTo>
                    <a:lnTo>
                      <a:pt x="18" y="354"/>
                    </a:lnTo>
                    <a:lnTo>
                      <a:pt x="18" y="370"/>
                    </a:lnTo>
                    <a:lnTo>
                      <a:pt x="18" y="388"/>
                    </a:lnTo>
                    <a:lnTo>
                      <a:pt x="18" y="404"/>
                    </a:lnTo>
                    <a:lnTo>
                      <a:pt x="18" y="421"/>
                    </a:lnTo>
                    <a:lnTo>
                      <a:pt x="0" y="437"/>
                    </a:lnTo>
                    <a:lnTo>
                      <a:pt x="0" y="455"/>
                    </a:lnTo>
                    <a:lnTo>
                      <a:pt x="0" y="471"/>
                    </a:lnTo>
                    <a:lnTo>
                      <a:pt x="0" y="488"/>
                    </a:lnTo>
                    <a:lnTo>
                      <a:pt x="18" y="556"/>
                    </a:lnTo>
                    <a:lnTo>
                      <a:pt x="34" y="640"/>
                    </a:lnTo>
                    <a:lnTo>
                      <a:pt x="68" y="708"/>
                    </a:lnTo>
                    <a:lnTo>
                      <a:pt x="101" y="775"/>
                    </a:lnTo>
                    <a:lnTo>
                      <a:pt x="152" y="825"/>
                    </a:lnTo>
                    <a:lnTo>
                      <a:pt x="202" y="876"/>
                    </a:lnTo>
                    <a:lnTo>
                      <a:pt x="270" y="926"/>
                    </a:lnTo>
                    <a:lnTo>
                      <a:pt x="338" y="943"/>
                    </a:lnTo>
                    <a:lnTo>
                      <a:pt x="422" y="977"/>
                    </a:lnTo>
                    <a:lnTo>
                      <a:pt x="489" y="977"/>
                    </a:lnTo>
                    <a:lnTo>
                      <a:pt x="574" y="977"/>
                    </a:lnTo>
                    <a:lnTo>
                      <a:pt x="657" y="943"/>
                    </a:lnTo>
                    <a:lnTo>
                      <a:pt x="725" y="926"/>
                    </a:lnTo>
                    <a:lnTo>
                      <a:pt x="793" y="876"/>
                    </a:lnTo>
                    <a:lnTo>
                      <a:pt x="843" y="825"/>
                    </a:lnTo>
                    <a:lnTo>
                      <a:pt x="894" y="775"/>
                    </a:lnTo>
                    <a:lnTo>
                      <a:pt x="927" y="708"/>
                    </a:lnTo>
                    <a:lnTo>
                      <a:pt x="961" y="640"/>
                    </a:lnTo>
                    <a:lnTo>
                      <a:pt x="977" y="556"/>
                    </a:lnTo>
                    <a:lnTo>
                      <a:pt x="995" y="488"/>
                    </a:lnTo>
                    <a:lnTo>
                      <a:pt x="977" y="404"/>
                    </a:lnTo>
                    <a:lnTo>
                      <a:pt x="961" y="337"/>
                    </a:lnTo>
                    <a:lnTo>
                      <a:pt x="927" y="253"/>
                    </a:lnTo>
                    <a:lnTo>
                      <a:pt x="894" y="202"/>
                    </a:lnTo>
                    <a:lnTo>
                      <a:pt x="843" y="135"/>
                    </a:lnTo>
                    <a:lnTo>
                      <a:pt x="793" y="84"/>
                    </a:lnTo>
                    <a:lnTo>
                      <a:pt x="725" y="50"/>
                    </a:lnTo>
                    <a:lnTo>
                      <a:pt x="657" y="16"/>
                    </a:lnTo>
                    <a:lnTo>
                      <a:pt x="574" y="0"/>
                    </a:lnTo>
                    <a:lnTo>
                      <a:pt x="489" y="0"/>
                    </a:lnTo>
                    <a:lnTo>
                      <a:pt x="439" y="0"/>
                    </a:lnTo>
                    <a:lnTo>
                      <a:pt x="372" y="16"/>
                    </a:lnTo>
                    <a:lnTo>
                      <a:pt x="321" y="34"/>
                    </a:lnTo>
                    <a:lnTo>
                      <a:pt x="270" y="50"/>
                    </a:lnTo>
                    <a:lnTo>
                      <a:pt x="220" y="84"/>
                    </a:lnTo>
                    <a:lnTo>
                      <a:pt x="169" y="117"/>
                    </a:lnTo>
                    <a:lnTo>
                      <a:pt x="119" y="168"/>
                    </a:lnTo>
                    <a:lnTo>
                      <a:pt x="85" y="219"/>
                    </a:lnTo>
                    <a:lnTo>
                      <a:pt x="68" y="269"/>
                    </a:lnTo>
                    <a:lnTo>
                      <a:pt x="34" y="320"/>
                    </a:lnTo>
                    <a:lnTo>
                      <a:pt x="220" y="388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/>
              </p:cNvSpPr>
              <p:nvPr/>
            </p:nvSpPr>
            <p:spPr bwMode="auto">
              <a:xfrm>
                <a:off x="2276" y="2688"/>
                <a:ext cx="89" cy="91"/>
              </a:xfrm>
              <a:custGeom>
                <a:avLst/>
                <a:gdLst>
                  <a:gd name="T0" fmla="*/ 236 w 977"/>
                  <a:gd name="T1" fmla="*/ 371 h 995"/>
                  <a:gd name="T2" fmla="*/ 270 w 977"/>
                  <a:gd name="T3" fmla="*/ 304 h 995"/>
                  <a:gd name="T4" fmla="*/ 320 w 977"/>
                  <a:gd name="T5" fmla="*/ 270 h 995"/>
                  <a:gd name="T6" fmla="*/ 388 w 977"/>
                  <a:gd name="T7" fmla="*/ 237 h 995"/>
                  <a:gd name="T8" fmla="*/ 455 w 977"/>
                  <a:gd name="T9" fmla="*/ 203 h 995"/>
                  <a:gd name="T10" fmla="*/ 540 w 977"/>
                  <a:gd name="T11" fmla="*/ 219 h 995"/>
                  <a:gd name="T12" fmla="*/ 623 w 977"/>
                  <a:gd name="T13" fmla="*/ 237 h 995"/>
                  <a:gd name="T14" fmla="*/ 692 w 977"/>
                  <a:gd name="T15" fmla="*/ 287 h 995"/>
                  <a:gd name="T16" fmla="*/ 742 w 977"/>
                  <a:gd name="T17" fmla="*/ 371 h 995"/>
                  <a:gd name="T18" fmla="*/ 775 w 977"/>
                  <a:gd name="T19" fmla="*/ 455 h 995"/>
                  <a:gd name="T20" fmla="*/ 775 w 977"/>
                  <a:gd name="T21" fmla="*/ 540 h 995"/>
                  <a:gd name="T22" fmla="*/ 742 w 977"/>
                  <a:gd name="T23" fmla="*/ 624 h 995"/>
                  <a:gd name="T24" fmla="*/ 692 w 977"/>
                  <a:gd name="T25" fmla="*/ 692 h 995"/>
                  <a:gd name="T26" fmla="*/ 623 w 977"/>
                  <a:gd name="T27" fmla="*/ 742 h 995"/>
                  <a:gd name="T28" fmla="*/ 540 w 977"/>
                  <a:gd name="T29" fmla="*/ 775 h 995"/>
                  <a:gd name="T30" fmla="*/ 439 w 977"/>
                  <a:gd name="T31" fmla="*/ 775 h 995"/>
                  <a:gd name="T32" fmla="*/ 354 w 977"/>
                  <a:gd name="T33" fmla="*/ 742 h 995"/>
                  <a:gd name="T34" fmla="*/ 287 w 977"/>
                  <a:gd name="T35" fmla="*/ 692 h 995"/>
                  <a:gd name="T36" fmla="*/ 236 w 977"/>
                  <a:gd name="T37" fmla="*/ 624 h 995"/>
                  <a:gd name="T38" fmla="*/ 202 w 977"/>
                  <a:gd name="T39" fmla="*/ 540 h 995"/>
                  <a:gd name="T40" fmla="*/ 202 w 977"/>
                  <a:gd name="T41" fmla="*/ 472 h 995"/>
                  <a:gd name="T42" fmla="*/ 202 w 977"/>
                  <a:gd name="T43" fmla="*/ 439 h 995"/>
                  <a:gd name="T44" fmla="*/ 220 w 977"/>
                  <a:gd name="T45" fmla="*/ 421 h 995"/>
                  <a:gd name="T46" fmla="*/ 34 w 977"/>
                  <a:gd name="T47" fmla="*/ 338 h 995"/>
                  <a:gd name="T48" fmla="*/ 18 w 977"/>
                  <a:gd name="T49" fmla="*/ 354 h 995"/>
                  <a:gd name="T50" fmla="*/ 0 w 977"/>
                  <a:gd name="T51" fmla="*/ 388 h 995"/>
                  <a:gd name="T52" fmla="*/ 0 w 977"/>
                  <a:gd name="T53" fmla="*/ 421 h 995"/>
                  <a:gd name="T54" fmla="*/ 0 w 977"/>
                  <a:gd name="T55" fmla="*/ 455 h 995"/>
                  <a:gd name="T56" fmla="*/ 0 w 977"/>
                  <a:gd name="T57" fmla="*/ 490 h 995"/>
                  <a:gd name="T58" fmla="*/ 18 w 977"/>
                  <a:gd name="T59" fmla="*/ 658 h 995"/>
                  <a:gd name="T60" fmla="*/ 85 w 977"/>
                  <a:gd name="T61" fmla="*/ 793 h 995"/>
                  <a:gd name="T62" fmla="*/ 202 w 977"/>
                  <a:gd name="T63" fmla="*/ 894 h 995"/>
                  <a:gd name="T64" fmla="*/ 338 w 977"/>
                  <a:gd name="T65" fmla="*/ 961 h 995"/>
                  <a:gd name="T66" fmla="*/ 489 w 977"/>
                  <a:gd name="T67" fmla="*/ 995 h 995"/>
                  <a:gd name="T68" fmla="*/ 641 w 977"/>
                  <a:gd name="T69" fmla="*/ 961 h 995"/>
                  <a:gd name="T70" fmla="*/ 775 w 977"/>
                  <a:gd name="T71" fmla="*/ 894 h 995"/>
                  <a:gd name="T72" fmla="*/ 876 w 977"/>
                  <a:gd name="T73" fmla="*/ 793 h 995"/>
                  <a:gd name="T74" fmla="*/ 944 w 977"/>
                  <a:gd name="T75" fmla="*/ 658 h 995"/>
                  <a:gd name="T76" fmla="*/ 977 w 977"/>
                  <a:gd name="T77" fmla="*/ 490 h 995"/>
                  <a:gd name="T78" fmla="*/ 944 w 977"/>
                  <a:gd name="T79" fmla="*/ 338 h 995"/>
                  <a:gd name="T80" fmla="*/ 876 w 977"/>
                  <a:gd name="T81" fmla="*/ 203 h 995"/>
                  <a:gd name="T82" fmla="*/ 775 w 977"/>
                  <a:gd name="T83" fmla="*/ 102 h 995"/>
                  <a:gd name="T84" fmla="*/ 641 w 977"/>
                  <a:gd name="T85" fmla="*/ 34 h 995"/>
                  <a:gd name="T86" fmla="*/ 489 w 977"/>
                  <a:gd name="T87" fmla="*/ 0 h 995"/>
                  <a:gd name="T88" fmla="*/ 371 w 977"/>
                  <a:gd name="T89" fmla="*/ 18 h 995"/>
                  <a:gd name="T90" fmla="*/ 253 w 977"/>
                  <a:gd name="T91" fmla="*/ 69 h 995"/>
                  <a:gd name="T92" fmla="*/ 152 w 977"/>
                  <a:gd name="T93" fmla="*/ 136 h 995"/>
                  <a:gd name="T94" fmla="*/ 85 w 977"/>
                  <a:gd name="T95" fmla="*/ 219 h 995"/>
                  <a:gd name="T96" fmla="*/ 34 w 977"/>
                  <a:gd name="T97" fmla="*/ 338 h 995"/>
                  <a:gd name="T98" fmla="*/ 202 w 977"/>
                  <a:gd name="T99" fmla="*/ 388 h 9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77" h="995">
                    <a:moveTo>
                      <a:pt x="202" y="388"/>
                    </a:moveTo>
                    <a:lnTo>
                      <a:pt x="236" y="371"/>
                    </a:lnTo>
                    <a:lnTo>
                      <a:pt x="253" y="338"/>
                    </a:lnTo>
                    <a:lnTo>
                      <a:pt x="270" y="304"/>
                    </a:lnTo>
                    <a:lnTo>
                      <a:pt x="287" y="287"/>
                    </a:lnTo>
                    <a:lnTo>
                      <a:pt x="320" y="270"/>
                    </a:lnTo>
                    <a:lnTo>
                      <a:pt x="354" y="237"/>
                    </a:lnTo>
                    <a:lnTo>
                      <a:pt x="388" y="237"/>
                    </a:lnTo>
                    <a:lnTo>
                      <a:pt x="421" y="219"/>
                    </a:lnTo>
                    <a:lnTo>
                      <a:pt x="455" y="203"/>
                    </a:lnTo>
                    <a:lnTo>
                      <a:pt x="489" y="203"/>
                    </a:lnTo>
                    <a:lnTo>
                      <a:pt x="540" y="219"/>
                    </a:lnTo>
                    <a:lnTo>
                      <a:pt x="573" y="219"/>
                    </a:lnTo>
                    <a:lnTo>
                      <a:pt x="623" y="237"/>
                    </a:lnTo>
                    <a:lnTo>
                      <a:pt x="658" y="270"/>
                    </a:lnTo>
                    <a:lnTo>
                      <a:pt x="692" y="287"/>
                    </a:lnTo>
                    <a:lnTo>
                      <a:pt x="725" y="320"/>
                    </a:lnTo>
                    <a:lnTo>
                      <a:pt x="742" y="371"/>
                    </a:lnTo>
                    <a:lnTo>
                      <a:pt x="759" y="405"/>
                    </a:lnTo>
                    <a:lnTo>
                      <a:pt x="775" y="455"/>
                    </a:lnTo>
                    <a:lnTo>
                      <a:pt x="775" y="490"/>
                    </a:lnTo>
                    <a:lnTo>
                      <a:pt x="775" y="540"/>
                    </a:lnTo>
                    <a:lnTo>
                      <a:pt x="759" y="591"/>
                    </a:lnTo>
                    <a:lnTo>
                      <a:pt x="742" y="624"/>
                    </a:lnTo>
                    <a:lnTo>
                      <a:pt x="725" y="658"/>
                    </a:lnTo>
                    <a:lnTo>
                      <a:pt x="692" y="692"/>
                    </a:lnTo>
                    <a:lnTo>
                      <a:pt x="658" y="725"/>
                    </a:lnTo>
                    <a:lnTo>
                      <a:pt x="623" y="742"/>
                    </a:lnTo>
                    <a:lnTo>
                      <a:pt x="573" y="775"/>
                    </a:lnTo>
                    <a:lnTo>
                      <a:pt x="540" y="775"/>
                    </a:lnTo>
                    <a:lnTo>
                      <a:pt x="489" y="775"/>
                    </a:lnTo>
                    <a:lnTo>
                      <a:pt x="439" y="775"/>
                    </a:lnTo>
                    <a:lnTo>
                      <a:pt x="388" y="775"/>
                    </a:lnTo>
                    <a:lnTo>
                      <a:pt x="354" y="742"/>
                    </a:lnTo>
                    <a:lnTo>
                      <a:pt x="320" y="725"/>
                    </a:lnTo>
                    <a:lnTo>
                      <a:pt x="287" y="692"/>
                    </a:lnTo>
                    <a:lnTo>
                      <a:pt x="253" y="658"/>
                    </a:lnTo>
                    <a:lnTo>
                      <a:pt x="236" y="624"/>
                    </a:lnTo>
                    <a:lnTo>
                      <a:pt x="220" y="591"/>
                    </a:lnTo>
                    <a:lnTo>
                      <a:pt x="202" y="540"/>
                    </a:lnTo>
                    <a:lnTo>
                      <a:pt x="202" y="490"/>
                    </a:lnTo>
                    <a:lnTo>
                      <a:pt x="202" y="472"/>
                    </a:lnTo>
                    <a:lnTo>
                      <a:pt x="202" y="455"/>
                    </a:lnTo>
                    <a:lnTo>
                      <a:pt x="202" y="439"/>
                    </a:lnTo>
                    <a:lnTo>
                      <a:pt x="202" y="421"/>
                    </a:lnTo>
                    <a:lnTo>
                      <a:pt x="220" y="421"/>
                    </a:lnTo>
                    <a:lnTo>
                      <a:pt x="220" y="405"/>
                    </a:lnTo>
                    <a:lnTo>
                      <a:pt x="34" y="338"/>
                    </a:lnTo>
                    <a:lnTo>
                      <a:pt x="18" y="338"/>
                    </a:lnTo>
                    <a:lnTo>
                      <a:pt x="18" y="354"/>
                    </a:lnTo>
                    <a:lnTo>
                      <a:pt x="18" y="371"/>
                    </a:lnTo>
                    <a:lnTo>
                      <a:pt x="0" y="388"/>
                    </a:lnTo>
                    <a:lnTo>
                      <a:pt x="0" y="405"/>
                    </a:lnTo>
                    <a:lnTo>
                      <a:pt x="0" y="421"/>
                    </a:lnTo>
                    <a:lnTo>
                      <a:pt x="0" y="439"/>
                    </a:lnTo>
                    <a:lnTo>
                      <a:pt x="0" y="455"/>
                    </a:lnTo>
                    <a:lnTo>
                      <a:pt x="0" y="472"/>
                    </a:lnTo>
                    <a:lnTo>
                      <a:pt x="0" y="490"/>
                    </a:lnTo>
                    <a:lnTo>
                      <a:pt x="0" y="573"/>
                    </a:lnTo>
                    <a:lnTo>
                      <a:pt x="18" y="658"/>
                    </a:lnTo>
                    <a:lnTo>
                      <a:pt x="51" y="725"/>
                    </a:lnTo>
                    <a:lnTo>
                      <a:pt x="85" y="793"/>
                    </a:lnTo>
                    <a:lnTo>
                      <a:pt x="135" y="843"/>
                    </a:lnTo>
                    <a:lnTo>
                      <a:pt x="202" y="894"/>
                    </a:lnTo>
                    <a:lnTo>
                      <a:pt x="253" y="927"/>
                    </a:lnTo>
                    <a:lnTo>
                      <a:pt x="338" y="961"/>
                    </a:lnTo>
                    <a:lnTo>
                      <a:pt x="405" y="978"/>
                    </a:lnTo>
                    <a:lnTo>
                      <a:pt x="489" y="995"/>
                    </a:lnTo>
                    <a:lnTo>
                      <a:pt x="573" y="978"/>
                    </a:lnTo>
                    <a:lnTo>
                      <a:pt x="641" y="961"/>
                    </a:lnTo>
                    <a:lnTo>
                      <a:pt x="708" y="927"/>
                    </a:lnTo>
                    <a:lnTo>
                      <a:pt x="775" y="894"/>
                    </a:lnTo>
                    <a:lnTo>
                      <a:pt x="826" y="843"/>
                    </a:lnTo>
                    <a:lnTo>
                      <a:pt x="876" y="793"/>
                    </a:lnTo>
                    <a:lnTo>
                      <a:pt x="927" y="725"/>
                    </a:lnTo>
                    <a:lnTo>
                      <a:pt x="944" y="658"/>
                    </a:lnTo>
                    <a:lnTo>
                      <a:pt x="977" y="573"/>
                    </a:lnTo>
                    <a:lnTo>
                      <a:pt x="977" y="490"/>
                    </a:lnTo>
                    <a:lnTo>
                      <a:pt x="977" y="421"/>
                    </a:lnTo>
                    <a:lnTo>
                      <a:pt x="944" y="338"/>
                    </a:lnTo>
                    <a:lnTo>
                      <a:pt x="927" y="270"/>
                    </a:lnTo>
                    <a:lnTo>
                      <a:pt x="876" y="203"/>
                    </a:lnTo>
                    <a:lnTo>
                      <a:pt x="826" y="152"/>
                    </a:lnTo>
                    <a:lnTo>
                      <a:pt x="775" y="102"/>
                    </a:lnTo>
                    <a:lnTo>
                      <a:pt x="708" y="51"/>
                    </a:lnTo>
                    <a:lnTo>
                      <a:pt x="641" y="34"/>
                    </a:lnTo>
                    <a:lnTo>
                      <a:pt x="573" y="18"/>
                    </a:lnTo>
                    <a:lnTo>
                      <a:pt x="489" y="0"/>
                    </a:lnTo>
                    <a:lnTo>
                      <a:pt x="421" y="0"/>
                    </a:lnTo>
                    <a:lnTo>
                      <a:pt x="371" y="18"/>
                    </a:lnTo>
                    <a:lnTo>
                      <a:pt x="304" y="34"/>
                    </a:lnTo>
                    <a:lnTo>
                      <a:pt x="253" y="69"/>
                    </a:lnTo>
                    <a:lnTo>
                      <a:pt x="202" y="102"/>
                    </a:lnTo>
                    <a:lnTo>
                      <a:pt x="152" y="136"/>
                    </a:lnTo>
                    <a:lnTo>
                      <a:pt x="119" y="169"/>
                    </a:lnTo>
                    <a:lnTo>
                      <a:pt x="85" y="219"/>
                    </a:lnTo>
                    <a:lnTo>
                      <a:pt x="51" y="270"/>
                    </a:lnTo>
                    <a:lnTo>
                      <a:pt x="34" y="338"/>
                    </a:lnTo>
                    <a:lnTo>
                      <a:pt x="220" y="405"/>
                    </a:lnTo>
                    <a:lnTo>
                      <a:pt x="202" y="388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Rectangle 19"/>
              <p:cNvSpPr>
                <a:spLocks noChangeArrowheads="1"/>
              </p:cNvSpPr>
              <p:nvPr/>
            </p:nvSpPr>
            <p:spPr bwMode="auto">
              <a:xfrm>
                <a:off x="2310" y="3087"/>
                <a:ext cx="22" cy="76"/>
              </a:xfrm>
              <a:prstGeom prst="rect">
                <a:avLst/>
              </a:pr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auto">
              <a:xfrm>
                <a:off x="2310" y="2771"/>
                <a:ext cx="23" cy="244"/>
              </a:xfrm>
              <a:custGeom>
                <a:avLst/>
                <a:gdLst>
                  <a:gd name="T0" fmla="*/ 236 w 252"/>
                  <a:gd name="T1" fmla="*/ 0 h 2678"/>
                  <a:gd name="T2" fmla="*/ 0 w 252"/>
                  <a:gd name="T3" fmla="*/ 16 h 2678"/>
                  <a:gd name="T4" fmla="*/ 0 w 252"/>
                  <a:gd name="T5" fmla="*/ 2678 h 2678"/>
                  <a:gd name="T6" fmla="*/ 252 w 252"/>
                  <a:gd name="T7" fmla="*/ 2678 h 2678"/>
                  <a:gd name="T8" fmla="*/ 252 w 252"/>
                  <a:gd name="T9" fmla="*/ 16 h 2678"/>
                  <a:gd name="T10" fmla="*/ 236 w 252"/>
                  <a:gd name="T11" fmla="*/ 0 h 26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2" h="2678">
                    <a:moveTo>
                      <a:pt x="236" y="0"/>
                    </a:moveTo>
                    <a:lnTo>
                      <a:pt x="0" y="16"/>
                    </a:lnTo>
                    <a:lnTo>
                      <a:pt x="0" y="2678"/>
                    </a:lnTo>
                    <a:lnTo>
                      <a:pt x="252" y="2678"/>
                    </a:lnTo>
                    <a:lnTo>
                      <a:pt x="252" y="16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1996" y="3534"/>
                <a:ext cx="336" cy="280"/>
              </a:xfrm>
              <a:custGeom>
                <a:avLst/>
                <a:gdLst>
                  <a:gd name="T0" fmla="*/ 3689 w 3689"/>
                  <a:gd name="T1" fmla="*/ 0 h 3083"/>
                  <a:gd name="T2" fmla="*/ 3453 w 3689"/>
                  <a:gd name="T3" fmla="*/ 16 h 3083"/>
                  <a:gd name="T4" fmla="*/ 3453 w 3689"/>
                  <a:gd name="T5" fmla="*/ 2341 h 3083"/>
                  <a:gd name="T6" fmla="*/ 0 w 3689"/>
                  <a:gd name="T7" fmla="*/ 2341 h 3083"/>
                  <a:gd name="T8" fmla="*/ 16 w 3689"/>
                  <a:gd name="T9" fmla="*/ 3083 h 3083"/>
                  <a:gd name="T10" fmla="*/ 252 w 3689"/>
                  <a:gd name="T11" fmla="*/ 3083 h 3083"/>
                  <a:gd name="T12" fmla="*/ 252 w 3689"/>
                  <a:gd name="T13" fmla="*/ 2577 h 3083"/>
                  <a:gd name="T14" fmla="*/ 3689 w 3689"/>
                  <a:gd name="T15" fmla="*/ 2577 h 3083"/>
                  <a:gd name="T16" fmla="*/ 3689 w 3689"/>
                  <a:gd name="T17" fmla="*/ 16 h 3083"/>
                  <a:gd name="T18" fmla="*/ 3689 w 3689"/>
                  <a:gd name="T19" fmla="*/ 0 h 30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689" h="3083">
                    <a:moveTo>
                      <a:pt x="3689" y="0"/>
                    </a:moveTo>
                    <a:lnTo>
                      <a:pt x="3453" y="16"/>
                    </a:lnTo>
                    <a:lnTo>
                      <a:pt x="3453" y="2341"/>
                    </a:lnTo>
                    <a:lnTo>
                      <a:pt x="0" y="2341"/>
                    </a:lnTo>
                    <a:lnTo>
                      <a:pt x="16" y="3083"/>
                    </a:lnTo>
                    <a:lnTo>
                      <a:pt x="252" y="3083"/>
                    </a:lnTo>
                    <a:lnTo>
                      <a:pt x="252" y="2577"/>
                    </a:lnTo>
                    <a:lnTo>
                      <a:pt x="3689" y="2577"/>
                    </a:lnTo>
                    <a:lnTo>
                      <a:pt x="3689" y="16"/>
                    </a:lnTo>
                    <a:lnTo>
                      <a:pt x="3689" y="0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auto">
              <a:xfrm>
                <a:off x="2310" y="3387"/>
                <a:ext cx="22" cy="76"/>
              </a:xfrm>
              <a:custGeom>
                <a:avLst/>
                <a:gdLst>
                  <a:gd name="T0" fmla="*/ 236 w 236"/>
                  <a:gd name="T1" fmla="*/ 825 h 842"/>
                  <a:gd name="T2" fmla="*/ 236 w 236"/>
                  <a:gd name="T3" fmla="*/ 0 h 842"/>
                  <a:gd name="T4" fmla="*/ 0 w 236"/>
                  <a:gd name="T5" fmla="*/ 0 h 842"/>
                  <a:gd name="T6" fmla="*/ 0 w 236"/>
                  <a:gd name="T7" fmla="*/ 825 h 842"/>
                  <a:gd name="T8" fmla="*/ 236 w 236"/>
                  <a:gd name="T9" fmla="*/ 842 h 842"/>
                  <a:gd name="T10" fmla="*/ 236 w 236"/>
                  <a:gd name="T11" fmla="*/ 825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6" h="842">
                    <a:moveTo>
                      <a:pt x="236" y="825"/>
                    </a:moveTo>
                    <a:lnTo>
                      <a:pt x="236" y="0"/>
                    </a:lnTo>
                    <a:lnTo>
                      <a:pt x="0" y="0"/>
                    </a:lnTo>
                    <a:lnTo>
                      <a:pt x="0" y="825"/>
                    </a:lnTo>
                    <a:lnTo>
                      <a:pt x="236" y="842"/>
                    </a:lnTo>
                    <a:lnTo>
                      <a:pt x="236" y="825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Rectangle 23"/>
              <p:cNvSpPr>
                <a:spLocks noChangeArrowheads="1"/>
              </p:cNvSpPr>
              <p:nvPr/>
            </p:nvSpPr>
            <p:spPr bwMode="auto">
              <a:xfrm>
                <a:off x="2310" y="3235"/>
                <a:ext cx="22" cy="77"/>
              </a:xfrm>
              <a:prstGeom prst="rect">
                <a:avLst/>
              </a:pr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auto">
              <a:xfrm>
                <a:off x="2079" y="2589"/>
                <a:ext cx="23" cy="76"/>
              </a:xfrm>
              <a:custGeom>
                <a:avLst/>
                <a:gdLst>
                  <a:gd name="T0" fmla="*/ 253 w 253"/>
                  <a:gd name="T1" fmla="*/ 842 h 842"/>
                  <a:gd name="T2" fmla="*/ 253 w 253"/>
                  <a:gd name="T3" fmla="*/ 0 h 842"/>
                  <a:gd name="T4" fmla="*/ 0 w 253"/>
                  <a:gd name="T5" fmla="*/ 0 h 842"/>
                  <a:gd name="T6" fmla="*/ 17 w 253"/>
                  <a:gd name="T7" fmla="*/ 842 h 842"/>
                  <a:gd name="T8" fmla="*/ 253 w 253"/>
                  <a:gd name="T9" fmla="*/ 842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842">
                    <a:moveTo>
                      <a:pt x="253" y="842"/>
                    </a:moveTo>
                    <a:lnTo>
                      <a:pt x="253" y="0"/>
                    </a:lnTo>
                    <a:lnTo>
                      <a:pt x="0" y="0"/>
                    </a:lnTo>
                    <a:lnTo>
                      <a:pt x="17" y="842"/>
                    </a:lnTo>
                    <a:lnTo>
                      <a:pt x="253" y="842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auto">
              <a:xfrm>
                <a:off x="2079" y="2739"/>
                <a:ext cx="23" cy="78"/>
              </a:xfrm>
              <a:custGeom>
                <a:avLst/>
                <a:gdLst>
                  <a:gd name="T0" fmla="*/ 253 w 253"/>
                  <a:gd name="T1" fmla="*/ 0 h 859"/>
                  <a:gd name="T2" fmla="*/ 0 w 253"/>
                  <a:gd name="T3" fmla="*/ 16 h 859"/>
                  <a:gd name="T4" fmla="*/ 0 w 253"/>
                  <a:gd name="T5" fmla="*/ 859 h 859"/>
                  <a:gd name="T6" fmla="*/ 253 w 253"/>
                  <a:gd name="T7" fmla="*/ 842 h 859"/>
                  <a:gd name="T8" fmla="*/ 253 w 253"/>
                  <a:gd name="T9" fmla="*/ 16 h 859"/>
                  <a:gd name="T10" fmla="*/ 253 w 253"/>
                  <a:gd name="T11" fmla="*/ 0 h 8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" h="859">
                    <a:moveTo>
                      <a:pt x="253" y="0"/>
                    </a:moveTo>
                    <a:lnTo>
                      <a:pt x="0" y="16"/>
                    </a:lnTo>
                    <a:lnTo>
                      <a:pt x="0" y="859"/>
                    </a:lnTo>
                    <a:lnTo>
                      <a:pt x="253" y="842"/>
                    </a:lnTo>
                    <a:lnTo>
                      <a:pt x="253" y="16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auto">
              <a:xfrm>
                <a:off x="2079" y="3039"/>
                <a:ext cx="23" cy="77"/>
              </a:xfrm>
              <a:custGeom>
                <a:avLst/>
                <a:gdLst>
                  <a:gd name="T0" fmla="*/ 253 w 253"/>
                  <a:gd name="T1" fmla="*/ 843 h 843"/>
                  <a:gd name="T2" fmla="*/ 253 w 253"/>
                  <a:gd name="T3" fmla="*/ 0 h 843"/>
                  <a:gd name="T4" fmla="*/ 0 w 253"/>
                  <a:gd name="T5" fmla="*/ 0 h 843"/>
                  <a:gd name="T6" fmla="*/ 17 w 253"/>
                  <a:gd name="T7" fmla="*/ 843 h 843"/>
                  <a:gd name="T8" fmla="*/ 253 w 253"/>
                  <a:gd name="T9" fmla="*/ 843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843">
                    <a:moveTo>
                      <a:pt x="253" y="843"/>
                    </a:moveTo>
                    <a:lnTo>
                      <a:pt x="253" y="0"/>
                    </a:lnTo>
                    <a:lnTo>
                      <a:pt x="0" y="0"/>
                    </a:lnTo>
                    <a:lnTo>
                      <a:pt x="17" y="843"/>
                    </a:lnTo>
                    <a:lnTo>
                      <a:pt x="253" y="843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auto">
              <a:xfrm>
                <a:off x="2079" y="2888"/>
                <a:ext cx="23" cy="78"/>
              </a:xfrm>
              <a:custGeom>
                <a:avLst/>
                <a:gdLst>
                  <a:gd name="T0" fmla="*/ 253 w 253"/>
                  <a:gd name="T1" fmla="*/ 0 h 860"/>
                  <a:gd name="T2" fmla="*/ 0 w 253"/>
                  <a:gd name="T3" fmla="*/ 17 h 860"/>
                  <a:gd name="T4" fmla="*/ 0 w 253"/>
                  <a:gd name="T5" fmla="*/ 860 h 860"/>
                  <a:gd name="T6" fmla="*/ 253 w 253"/>
                  <a:gd name="T7" fmla="*/ 860 h 860"/>
                  <a:gd name="T8" fmla="*/ 253 w 253"/>
                  <a:gd name="T9" fmla="*/ 17 h 860"/>
                  <a:gd name="T10" fmla="*/ 253 w 253"/>
                  <a:gd name="T11" fmla="*/ 0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" h="860">
                    <a:moveTo>
                      <a:pt x="253" y="0"/>
                    </a:moveTo>
                    <a:lnTo>
                      <a:pt x="0" y="17"/>
                    </a:lnTo>
                    <a:lnTo>
                      <a:pt x="0" y="860"/>
                    </a:lnTo>
                    <a:lnTo>
                      <a:pt x="253" y="860"/>
                    </a:lnTo>
                    <a:lnTo>
                      <a:pt x="253" y="17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auto">
              <a:xfrm>
                <a:off x="2079" y="3189"/>
                <a:ext cx="23" cy="78"/>
              </a:xfrm>
              <a:custGeom>
                <a:avLst/>
                <a:gdLst>
                  <a:gd name="T0" fmla="*/ 253 w 253"/>
                  <a:gd name="T1" fmla="*/ 0 h 858"/>
                  <a:gd name="T2" fmla="*/ 0 w 253"/>
                  <a:gd name="T3" fmla="*/ 16 h 858"/>
                  <a:gd name="T4" fmla="*/ 0 w 253"/>
                  <a:gd name="T5" fmla="*/ 858 h 858"/>
                  <a:gd name="T6" fmla="*/ 253 w 253"/>
                  <a:gd name="T7" fmla="*/ 842 h 858"/>
                  <a:gd name="T8" fmla="*/ 253 w 253"/>
                  <a:gd name="T9" fmla="*/ 16 h 858"/>
                  <a:gd name="T10" fmla="*/ 253 w 253"/>
                  <a:gd name="T11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" h="858">
                    <a:moveTo>
                      <a:pt x="253" y="0"/>
                    </a:moveTo>
                    <a:lnTo>
                      <a:pt x="0" y="16"/>
                    </a:lnTo>
                    <a:lnTo>
                      <a:pt x="0" y="858"/>
                    </a:lnTo>
                    <a:lnTo>
                      <a:pt x="253" y="842"/>
                    </a:lnTo>
                    <a:lnTo>
                      <a:pt x="253" y="16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auto">
              <a:xfrm>
                <a:off x="2079" y="3490"/>
                <a:ext cx="23" cy="76"/>
              </a:xfrm>
              <a:custGeom>
                <a:avLst/>
                <a:gdLst>
                  <a:gd name="T0" fmla="*/ 253 w 253"/>
                  <a:gd name="T1" fmla="*/ 842 h 842"/>
                  <a:gd name="T2" fmla="*/ 253 w 253"/>
                  <a:gd name="T3" fmla="*/ 0 h 842"/>
                  <a:gd name="T4" fmla="*/ 0 w 253"/>
                  <a:gd name="T5" fmla="*/ 0 h 842"/>
                  <a:gd name="T6" fmla="*/ 17 w 253"/>
                  <a:gd name="T7" fmla="*/ 842 h 842"/>
                  <a:gd name="T8" fmla="*/ 253 w 253"/>
                  <a:gd name="T9" fmla="*/ 842 h 8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53" h="842">
                    <a:moveTo>
                      <a:pt x="253" y="842"/>
                    </a:moveTo>
                    <a:lnTo>
                      <a:pt x="253" y="0"/>
                    </a:lnTo>
                    <a:lnTo>
                      <a:pt x="0" y="0"/>
                    </a:lnTo>
                    <a:lnTo>
                      <a:pt x="17" y="842"/>
                    </a:lnTo>
                    <a:lnTo>
                      <a:pt x="253" y="842"/>
                    </a:lnTo>
                    <a:close/>
                  </a:path>
                </a:pathLst>
              </a:custGeom>
              <a:solidFill>
                <a:srgbClr val="00FFA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auto">
              <a:xfrm>
                <a:off x="2079" y="3338"/>
                <a:ext cx="23" cy="78"/>
              </a:xfrm>
              <a:custGeom>
                <a:avLst/>
                <a:gdLst>
                  <a:gd name="T0" fmla="*/ 253 w 253"/>
                  <a:gd name="T1" fmla="*/ 0 h 860"/>
                  <a:gd name="T2" fmla="*/ 0 w 253"/>
                  <a:gd name="T3" fmla="*/ 18 h 860"/>
                  <a:gd name="T4" fmla="*/ 0 w 253"/>
                  <a:gd name="T5" fmla="*/ 860 h 860"/>
                  <a:gd name="T6" fmla="*/ 253 w 253"/>
                  <a:gd name="T7" fmla="*/ 860 h 860"/>
                  <a:gd name="T8" fmla="*/ 253 w 253"/>
                  <a:gd name="T9" fmla="*/ 18 h 860"/>
                  <a:gd name="T10" fmla="*/ 253 w 253"/>
                  <a:gd name="T11" fmla="*/ 0 h 8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3" h="860">
                    <a:moveTo>
                      <a:pt x="253" y="0"/>
                    </a:moveTo>
                    <a:lnTo>
                      <a:pt x="0" y="18"/>
                    </a:lnTo>
                    <a:lnTo>
                      <a:pt x="0" y="860"/>
                    </a:lnTo>
                    <a:lnTo>
                      <a:pt x="253" y="860"/>
                    </a:lnTo>
                    <a:lnTo>
                      <a:pt x="253" y="18"/>
                    </a:ln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00F2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auto">
              <a:xfrm>
                <a:off x="1815" y="2578"/>
                <a:ext cx="118" cy="150"/>
              </a:xfrm>
              <a:custGeom>
                <a:avLst/>
                <a:gdLst>
                  <a:gd name="T0" fmla="*/ 1129 w 1297"/>
                  <a:gd name="T1" fmla="*/ 0 h 1651"/>
                  <a:gd name="T2" fmla="*/ 641 w 1297"/>
                  <a:gd name="T3" fmla="*/ 16 h 1651"/>
                  <a:gd name="T4" fmla="*/ 657 w 1297"/>
                  <a:gd name="T5" fmla="*/ 235 h 1651"/>
                  <a:gd name="T6" fmla="*/ 1062 w 1297"/>
                  <a:gd name="T7" fmla="*/ 235 h 1651"/>
                  <a:gd name="T8" fmla="*/ 1062 w 1297"/>
                  <a:gd name="T9" fmla="*/ 1431 h 1651"/>
                  <a:gd name="T10" fmla="*/ 202 w 1297"/>
                  <a:gd name="T11" fmla="*/ 1431 h 1651"/>
                  <a:gd name="T12" fmla="*/ 202 w 1297"/>
                  <a:gd name="T13" fmla="*/ 235 h 1651"/>
                  <a:gd name="T14" fmla="*/ 657 w 1297"/>
                  <a:gd name="T15" fmla="*/ 235 h 1651"/>
                  <a:gd name="T16" fmla="*/ 641 w 1297"/>
                  <a:gd name="T17" fmla="*/ 16 h 1651"/>
                  <a:gd name="T18" fmla="*/ 168 w 1297"/>
                  <a:gd name="T19" fmla="*/ 16 h 1651"/>
                  <a:gd name="T20" fmla="*/ 135 w 1297"/>
                  <a:gd name="T21" fmla="*/ 16 h 1651"/>
                  <a:gd name="T22" fmla="*/ 118 w 1297"/>
                  <a:gd name="T23" fmla="*/ 16 h 1651"/>
                  <a:gd name="T24" fmla="*/ 85 w 1297"/>
                  <a:gd name="T25" fmla="*/ 33 h 1651"/>
                  <a:gd name="T26" fmla="*/ 67 w 1297"/>
                  <a:gd name="T27" fmla="*/ 33 h 1651"/>
                  <a:gd name="T28" fmla="*/ 51 w 1297"/>
                  <a:gd name="T29" fmla="*/ 51 h 1651"/>
                  <a:gd name="T30" fmla="*/ 34 w 1297"/>
                  <a:gd name="T31" fmla="*/ 84 h 1651"/>
                  <a:gd name="T32" fmla="*/ 16 w 1297"/>
                  <a:gd name="T33" fmla="*/ 101 h 1651"/>
                  <a:gd name="T34" fmla="*/ 16 w 1297"/>
                  <a:gd name="T35" fmla="*/ 118 h 1651"/>
                  <a:gd name="T36" fmla="*/ 0 w 1297"/>
                  <a:gd name="T37" fmla="*/ 152 h 1651"/>
                  <a:gd name="T38" fmla="*/ 0 w 1297"/>
                  <a:gd name="T39" fmla="*/ 168 h 1651"/>
                  <a:gd name="T40" fmla="*/ 0 w 1297"/>
                  <a:gd name="T41" fmla="*/ 1482 h 1651"/>
                  <a:gd name="T42" fmla="*/ 0 w 1297"/>
                  <a:gd name="T43" fmla="*/ 1516 h 1651"/>
                  <a:gd name="T44" fmla="*/ 16 w 1297"/>
                  <a:gd name="T45" fmla="*/ 1532 h 1651"/>
                  <a:gd name="T46" fmla="*/ 16 w 1297"/>
                  <a:gd name="T47" fmla="*/ 1550 h 1651"/>
                  <a:gd name="T48" fmla="*/ 34 w 1297"/>
                  <a:gd name="T49" fmla="*/ 1583 h 1651"/>
                  <a:gd name="T50" fmla="*/ 51 w 1297"/>
                  <a:gd name="T51" fmla="*/ 1600 h 1651"/>
                  <a:gd name="T52" fmla="*/ 67 w 1297"/>
                  <a:gd name="T53" fmla="*/ 1617 h 1651"/>
                  <a:gd name="T54" fmla="*/ 85 w 1297"/>
                  <a:gd name="T55" fmla="*/ 1617 h 1651"/>
                  <a:gd name="T56" fmla="*/ 118 w 1297"/>
                  <a:gd name="T57" fmla="*/ 1633 h 1651"/>
                  <a:gd name="T58" fmla="*/ 135 w 1297"/>
                  <a:gd name="T59" fmla="*/ 1633 h 1651"/>
                  <a:gd name="T60" fmla="*/ 168 w 1297"/>
                  <a:gd name="T61" fmla="*/ 1651 h 1651"/>
                  <a:gd name="T62" fmla="*/ 1129 w 1297"/>
                  <a:gd name="T63" fmla="*/ 1651 h 1651"/>
                  <a:gd name="T64" fmla="*/ 1163 w 1297"/>
                  <a:gd name="T65" fmla="*/ 1633 h 1651"/>
                  <a:gd name="T66" fmla="*/ 1180 w 1297"/>
                  <a:gd name="T67" fmla="*/ 1633 h 1651"/>
                  <a:gd name="T68" fmla="*/ 1214 w 1297"/>
                  <a:gd name="T69" fmla="*/ 1617 h 1651"/>
                  <a:gd name="T70" fmla="*/ 1230 w 1297"/>
                  <a:gd name="T71" fmla="*/ 1617 h 1651"/>
                  <a:gd name="T72" fmla="*/ 1247 w 1297"/>
                  <a:gd name="T73" fmla="*/ 1600 h 1651"/>
                  <a:gd name="T74" fmla="*/ 1264 w 1297"/>
                  <a:gd name="T75" fmla="*/ 1583 h 1651"/>
                  <a:gd name="T76" fmla="*/ 1281 w 1297"/>
                  <a:gd name="T77" fmla="*/ 1550 h 1651"/>
                  <a:gd name="T78" fmla="*/ 1281 w 1297"/>
                  <a:gd name="T79" fmla="*/ 1532 h 1651"/>
                  <a:gd name="T80" fmla="*/ 1297 w 1297"/>
                  <a:gd name="T81" fmla="*/ 1516 h 1651"/>
                  <a:gd name="T82" fmla="*/ 1297 w 1297"/>
                  <a:gd name="T83" fmla="*/ 1482 h 1651"/>
                  <a:gd name="T84" fmla="*/ 1297 w 1297"/>
                  <a:gd name="T85" fmla="*/ 168 h 1651"/>
                  <a:gd name="T86" fmla="*/ 1297 w 1297"/>
                  <a:gd name="T87" fmla="*/ 152 h 1651"/>
                  <a:gd name="T88" fmla="*/ 1281 w 1297"/>
                  <a:gd name="T89" fmla="*/ 118 h 1651"/>
                  <a:gd name="T90" fmla="*/ 1281 w 1297"/>
                  <a:gd name="T91" fmla="*/ 101 h 1651"/>
                  <a:gd name="T92" fmla="*/ 1264 w 1297"/>
                  <a:gd name="T93" fmla="*/ 84 h 1651"/>
                  <a:gd name="T94" fmla="*/ 1247 w 1297"/>
                  <a:gd name="T95" fmla="*/ 51 h 1651"/>
                  <a:gd name="T96" fmla="*/ 1230 w 1297"/>
                  <a:gd name="T97" fmla="*/ 33 h 1651"/>
                  <a:gd name="T98" fmla="*/ 1214 w 1297"/>
                  <a:gd name="T99" fmla="*/ 33 h 1651"/>
                  <a:gd name="T100" fmla="*/ 1180 w 1297"/>
                  <a:gd name="T101" fmla="*/ 16 h 1651"/>
                  <a:gd name="T102" fmla="*/ 1163 w 1297"/>
                  <a:gd name="T103" fmla="*/ 16 h 1651"/>
                  <a:gd name="T104" fmla="*/ 1129 w 1297"/>
                  <a:gd name="T105" fmla="*/ 16 h 1651"/>
                  <a:gd name="T106" fmla="*/ 1129 w 1297"/>
                  <a:gd name="T107" fmla="*/ 0 h 16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297" h="1651">
                    <a:moveTo>
                      <a:pt x="1129" y="0"/>
                    </a:moveTo>
                    <a:lnTo>
                      <a:pt x="641" y="16"/>
                    </a:lnTo>
                    <a:lnTo>
                      <a:pt x="657" y="235"/>
                    </a:lnTo>
                    <a:lnTo>
                      <a:pt x="1062" y="235"/>
                    </a:lnTo>
                    <a:lnTo>
                      <a:pt x="1062" y="1431"/>
                    </a:lnTo>
                    <a:lnTo>
                      <a:pt x="202" y="1431"/>
                    </a:lnTo>
                    <a:lnTo>
                      <a:pt x="202" y="235"/>
                    </a:lnTo>
                    <a:lnTo>
                      <a:pt x="657" y="235"/>
                    </a:lnTo>
                    <a:lnTo>
                      <a:pt x="641" y="16"/>
                    </a:lnTo>
                    <a:lnTo>
                      <a:pt x="168" y="16"/>
                    </a:lnTo>
                    <a:lnTo>
                      <a:pt x="135" y="16"/>
                    </a:lnTo>
                    <a:lnTo>
                      <a:pt x="118" y="16"/>
                    </a:lnTo>
                    <a:lnTo>
                      <a:pt x="85" y="33"/>
                    </a:lnTo>
                    <a:lnTo>
                      <a:pt x="67" y="33"/>
                    </a:lnTo>
                    <a:lnTo>
                      <a:pt x="51" y="51"/>
                    </a:lnTo>
                    <a:lnTo>
                      <a:pt x="34" y="84"/>
                    </a:lnTo>
                    <a:lnTo>
                      <a:pt x="16" y="101"/>
                    </a:lnTo>
                    <a:lnTo>
                      <a:pt x="16" y="118"/>
                    </a:lnTo>
                    <a:lnTo>
                      <a:pt x="0" y="152"/>
                    </a:lnTo>
                    <a:lnTo>
                      <a:pt x="0" y="168"/>
                    </a:lnTo>
                    <a:lnTo>
                      <a:pt x="0" y="1482"/>
                    </a:lnTo>
                    <a:lnTo>
                      <a:pt x="0" y="1516"/>
                    </a:lnTo>
                    <a:lnTo>
                      <a:pt x="16" y="1532"/>
                    </a:lnTo>
                    <a:lnTo>
                      <a:pt x="16" y="1550"/>
                    </a:lnTo>
                    <a:lnTo>
                      <a:pt x="34" y="1583"/>
                    </a:lnTo>
                    <a:lnTo>
                      <a:pt x="51" y="1600"/>
                    </a:lnTo>
                    <a:lnTo>
                      <a:pt x="67" y="1617"/>
                    </a:lnTo>
                    <a:lnTo>
                      <a:pt x="85" y="1617"/>
                    </a:lnTo>
                    <a:lnTo>
                      <a:pt x="118" y="1633"/>
                    </a:lnTo>
                    <a:lnTo>
                      <a:pt x="135" y="1633"/>
                    </a:lnTo>
                    <a:lnTo>
                      <a:pt x="168" y="1651"/>
                    </a:lnTo>
                    <a:lnTo>
                      <a:pt x="1129" y="1651"/>
                    </a:lnTo>
                    <a:lnTo>
                      <a:pt x="1163" y="1633"/>
                    </a:lnTo>
                    <a:lnTo>
                      <a:pt x="1180" y="1633"/>
                    </a:lnTo>
                    <a:lnTo>
                      <a:pt x="1214" y="1617"/>
                    </a:lnTo>
                    <a:lnTo>
                      <a:pt x="1230" y="1617"/>
                    </a:lnTo>
                    <a:lnTo>
                      <a:pt x="1247" y="1600"/>
                    </a:lnTo>
                    <a:lnTo>
                      <a:pt x="1264" y="1583"/>
                    </a:lnTo>
                    <a:lnTo>
                      <a:pt x="1281" y="1550"/>
                    </a:lnTo>
                    <a:lnTo>
                      <a:pt x="1281" y="1532"/>
                    </a:lnTo>
                    <a:lnTo>
                      <a:pt x="1297" y="1516"/>
                    </a:lnTo>
                    <a:lnTo>
                      <a:pt x="1297" y="1482"/>
                    </a:lnTo>
                    <a:lnTo>
                      <a:pt x="1297" y="168"/>
                    </a:lnTo>
                    <a:lnTo>
                      <a:pt x="1297" y="152"/>
                    </a:lnTo>
                    <a:lnTo>
                      <a:pt x="1281" y="118"/>
                    </a:lnTo>
                    <a:lnTo>
                      <a:pt x="1281" y="101"/>
                    </a:lnTo>
                    <a:lnTo>
                      <a:pt x="1264" y="84"/>
                    </a:lnTo>
                    <a:lnTo>
                      <a:pt x="1247" y="51"/>
                    </a:lnTo>
                    <a:lnTo>
                      <a:pt x="1230" y="33"/>
                    </a:lnTo>
                    <a:lnTo>
                      <a:pt x="1214" y="33"/>
                    </a:lnTo>
                    <a:lnTo>
                      <a:pt x="1180" y="16"/>
                    </a:lnTo>
                    <a:lnTo>
                      <a:pt x="1163" y="16"/>
                    </a:lnTo>
                    <a:lnTo>
                      <a:pt x="1129" y="16"/>
                    </a:lnTo>
                    <a:lnTo>
                      <a:pt x="1129" y="0"/>
                    </a:lnTo>
                    <a:close/>
                  </a:path>
                </a:pathLst>
              </a:custGeom>
              <a:solidFill>
                <a:srgbClr val="1BA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auto">
              <a:xfrm>
                <a:off x="1965" y="2672"/>
                <a:ext cx="36" cy="75"/>
              </a:xfrm>
              <a:custGeom>
                <a:avLst/>
                <a:gdLst>
                  <a:gd name="T0" fmla="*/ 202 w 388"/>
                  <a:gd name="T1" fmla="*/ 522 h 825"/>
                  <a:gd name="T2" fmla="*/ 202 w 388"/>
                  <a:gd name="T3" fmla="*/ 151 h 825"/>
                  <a:gd name="T4" fmla="*/ 202 w 388"/>
                  <a:gd name="T5" fmla="*/ 0 h 825"/>
                  <a:gd name="T6" fmla="*/ 0 w 388"/>
                  <a:gd name="T7" fmla="*/ 0 h 825"/>
                  <a:gd name="T8" fmla="*/ 0 w 388"/>
                  <a:gd name="T9" fmla="*/ 151 h 825"/>
                  <a:gd name="T10" fmla="*/ 67 w 388"/>
                  <a:gd name="T11" fmla="*/ 151 h 825"/>
                  <a:gd name="T12" fmla="*/ 67 w 388"/>
                  <a:gd name="T13" fmla="*/ 522 h 825"/>
                  <a:gd name="T14" fmla="*/ 0 w 388"/>
                  <a:gd name="T15" fmla="*/ 522 h 825"/>
                  <a:gd name="T16" fmla="*/ 0 w 388"/>
                  <a:gd name="T17" fmla="*/ 825 h 825"/>
                  <a:gd name="T18" fmla="*/ 388 w 388"/>
                  <a:gd name="T19" fmla="*/ 825 h 825"/>
                  <a:gd name="T20" fmla="*/ 388 w 388"/>
                  <a:gd name="T21" fmla="*/ 522 h 825"/>
                  <a:gd name="T22" fmla="*/ 202 w 388"/>
                  <a:gd name="T23" fmla="*/ 522 h 8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8" h="825">
                    <a:moveTo>
                      <a:pt x="202" y="522"/>
                    </a:moveTo>
                    <a:lnTo>
                      <a:pt x="202" y="151"/>
                    </a:lnTo>
                    <a:lnTo>
                      <a:pt x="202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67" y="151"/>
                    </a:lnTo>
                    <a:lnTo>
                      <a:pt x="67" y="522"/>
                    </a:lnTo>
                    <a:lnTo>
                      <a:pt x="0" y="522"/>
                    </a:lnTo>
                    <a:lnTo>
                      <a:pt x="0" y="825"/>
                    </a:lnTo>
                    <a:lnTo>
                      <a:pt x="388" y="825"/>
                    </a:lnTo>
                    <a:lnTo>
                      <a:pt x="388" y="522"/>
                    </a:lnTo>
                    <a:lnTo>
                      <a:pt x="202" y="522"/>
                    </a:lnTo>
                    <a:close/>
                  </a:path>
                </a:pathLst>
              </a:custGeom>
              <a:solidFill>
                <a:srgbClr val="D9ED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auto">
              <a:xfrm>
                <a:off x="1861" y="2658"/>
                <a:ext cx="28" cy="26"/>
              </a:xfrm>
              <a:custGeom>
                <a:avLst/>
                <a:gdLst>
                  <a:gd name="T0" fmla="*/ 287 w 303"/>
                  <a:gd name="T1" fmla="*/ 286 h 286"/>
                  <a:gd name="T2" fmla="*/ 303 w 303"/>
                  <a:gd name="T3" fmla="*/ 0 h 286"/>
                  <a:gd name="T4" fmla="*/ 0 w 303"/>
                  <a:gd name="T5" fmla="*/ 0 h 286"/>
                  <a:gd name="T6" fmla="*/ 0 w 303"/>
                  <a:gd name="T7" fmla="*/ 286 h 286"/>
                  <a:gd name="T8" fmla="*/ 303 w 303"/>
                  <a:gd name="T9" fmla="*/ 286 h 286"/>
                  <a:gd name="T10" fmla="*/ 287 w 303"/>
                  <a:gd name="T11" fmla="*/ 286 h 2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3" h="286">
                    <a:moveTo>
                      <a:pt x="287" y="286"/>
                    </a:moveTo>
                    <a:lnTo>
                      <a:pt x="303" y="0"/>
                    </a:lnTo>
                    <a:lnTo>
                      <a:pt x="0" y="0"/>
                    </a:lnTo>
                    <a:lnTo>
                      <a:pt x="0" y="286"/>
                    </a:lnTo>
                    <a:lnTo>
                      <a:pt x="303" y="286"/>
                    </a:lnTo>
                    <a:lnTo>
                      <a:pt x="287" y="286"/>
                    </a:lnTo>
                    <a:close/>
                  </a:path>
                </a:pathLst>
              </a:custGeom>
              <a:solidFill>
                <a:srgbClr val="1BA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952500" y="3844925"/>
            <a:ext cx="2855913" cy="76200"/>
            <a:chOff x="1779" y="2422"/>
            <a:chExt cx="620" cy="75"/>
          </a:xfrm>
        </p:grpSpPr>
        <p:sp>
          <p:nvSpPr>
            <p:cNvPr id="5155" name="Rectangle 35"/>
            <p:cNvSpPr>
              <a:spLocks noChangeArrowheads="1"/>
            </p:cNvSpPr>
            <p:nvPr/>
          </p:nvSpPr>
          <p:spPr bwMode="auto">
            <a:xfrm>
              <a:off x="2108" y="2422"/>
              <a:ext cx="83" cy="75"/>
            </a:xfrm>
            <a:prstGeom prst="rect">
              <a:avLst/>
            </a:prstGeom>
            <a:solidFill>
              <a:srgbClr val="FFAD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>
              <a:off x="2272" y="2422"/>
              <a:ext cx="83" cy="75"/>
            </a:xfrm>
            <a:custGeom>
              <a:avLst/>
              <a:gdLst>
                <a:gd name="T0" fmla="*/ 0 w 910"/>
                <a:gd name="T1" fmla="*/ 0 h 825"/>
                <a:gd name="T2" fmla="*/ 17 w 910"/>
                <a:gd name="T3" fmla="*/ 825 h 825"/>
                <a:gd name="T4" fmla="*/ 910 w 910"/>
                <a:gd name="T5" fmla="*/ 825 h 825"/>
                <a:gd name="T6" fmla="*/ 910 w 910"/>
                <a:gd name="T7" fmla="*/ 0 h 825"/>
                <a:gd name="T8" fmla="*/ 17 w 910"/>
                <a:gd name="T9" fmla="*/ 0 h 825"/>
                <a:gd name="T10" fmla="*/ 0 w 910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0" h="825">
                  <a:moveTo>
                    <a:pt x="0" y="0"/>
                  </a:moveTo>
                  <a:lnTo>
                    <a:pt x="17" y="825"/>
                  </a:lnTo>
                  <a:lnTo>
                    <a:pt x="910" y="825"/>
                  </a:lnTo>
                  <a:lnTo>
                    <a:pt x="910" y="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auto">
            <a:xfrm>
              <a:off x="2189" y="2422"/>
              <a:ext cx="84" cy="75"/>
            </a:xfrm>
            <a:custGeom>
              <a:avLst/>
              <a:gdLst>
                <a:gd name="T0" fmla="*/ 0 w 927"/>
                <a:gd name="T1" fmla="*/ 0 h 825"/>
                <a:gd name="T2" fmla="*/ 17 w 927"/>
                <a:gd name="T3" fmla="*/ 825 h 825"/>
                <a:gd name="T4" fmla="*/ 927 w 927"/>
                <a:gd name="T5" fmla="*/ 825 h 825"/>
                <a:gd name="T6" fmla="*/ 927 w 927"/>
                <a:gd name="T7" fmla="*/ 0 h 825"/>
                <a:gd name="T8" fmla="*/ 17 w 927"/>
                <a:gd name="T9" fmla="*/ 0 h 825"/>
                <a:gd name="T10" fmla="*/ 0 w 927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7" h="825">
                  <a:moveTo>
                    <a:pt x="0" y="0"/>
                  </a:moveTo>
                  <a:lnTo>
                    <a:pt x="17" y="825"/>
                  </a:lnTo>
                  <a:lnTo>
                    <a:pt x="927" y="825"/>
                  </a:lnTo>
                  <a:lnTo>
                    <a:pt x="927" y="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7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Rectangle 38"/>
            <p:cNvSpPr>
              <a:spLocks noChangeArrowheads="1"/>
            </p:cNvSpPr>
            <p:nvPr/>
          </p:nvSpPr>
          <p:spPr bwMode="auto">
            <a:xfrm>
              <a:off x="1779" y="2422"/>
              <a:ext cx="82" cy="75"/>
            </a:xfrm>
            <a:prstGeom prst="rect">
              <a:avLst/>
            </a:prstGeom>
            <a:solidFill>
              <a:srgbClr val="ED57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2355" y="2422"/>
              <a:ext cx="44" cy="75"/>
            </a:xfrm>
            <a:custGeom>
              <a:avLst/>
              <a:gdLst>
                <a:gd name="T0" fmla="*/ 471 w 488"/>
                <a:gd name="T1" fmla="*/ 0 h 825"/>
                <a:gd name="T2" fmla="*/ 0 w 488"/>
                <a:gd name="T3" fmla="*/ 0 h 825"/>
                <a:gd name="T4" fmla="*/ 0 w 488"/>
                <a:gd name="T5" fmla="*/ 825 h 825"/>
                <a:gd name="T6" fmla="*/ 488 w 488"/>
                <a:gd name="T7" fmla="*/ 825 h 825"/>
                <a:gd name="T8" fmla="*/ 488 w 488"/>
                <a:gd name="T9" fmla="*/ 0 h 825"/>
                <a:gd name="T10" fmla="*/ 471 w 488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8" h="825">
                  <a:moveTo>
                    <a:pt x="471" y="0"/>
                  </a:moveTo>
                  <a:lnTo>
                    <a:pt x="0" y="0"/>
                  </a:lnTo>
                  <a:lnTo>
                    <a:pt x="0" y="825"/>
                  </a:lnTo>
                  <a:lnTo>
                    <a:pt x="488" y="825"/>
                  </a:lnTo>
                  <a:lnTo>
                    <a:pt x="488" y="0"/>
                  </a:lnTo>
                  <a:lnTo>
                    <a:pt x="471" y="0"/>
                  </a:lnTo>
                  <a:close/>
                </a:path>
              </a:pathLst>
            </a:custGeom>
            <a:solidFill>
              <a:srgbClr val="F08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/>
          </p:nvSpPr>
          <p:spPr bwMode="auto">
            <a:xfrm>
              <a:off x="1860" y="2422"/>
              <a:ext cx="84" cy="75"/>
            </a:xfrm>
            <a:custGeom>
              <a:avLst/>
              <a:gdLst>
                <a:gd name="T0" fmla="*/ 0 w 927"/>
                <a:gd name="T1" fmla="*/ 0 h 825"/>
                <a:gd name="T2" fmla="*/ 17 w 927"/>
                <a:gd name="T3" fmla="*/ 825 h 825"/>
                <a:gd name="T4" fmla="*/ 927 w 927"/>
                <a:gd name="T5" fmla="*/ 825 h 825"/>
                <a:gd name="T6" fmla="*/ 927 w 927"/>
                <a:gd name="T7" fmla="*/ 0 h 825"/>
                <a:gd name="T8" fmla="*/ 17 w 927"/>
                <a:gd name="T9" fmla="*/ 0 h 825"/>
                <a:gd name="T10" fmla="*/ 0 w 927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7" h="825">
                  <a:moveTo>
                    <a:pt x="0" y="0"/>
                  </a:moveTo>
                  <a:lnTo>
                    <a:pt x="17" y="825"/>
                  </a:lnTo>
                  <a:lnTo>
                    <a:pt x="927" y="825"/>
                  </a:lnTo>
                  <a:lnTo>
                    <a:pt x="927" y="0"/>
                  </a:lnTo>
                  <a:lnTo>
                    <a:pt x="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00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Rectangle 41"/>
            <p:cNvSpPr>
              <a:spLocks noChangeArrowheads="1"/>
            </p:cNvSpPr>
            <p:nvPr/>
          </p:nvSpPr>
          <p:spPr bwMode="auto">
            <a:xfrm>
              <a:off x="2025" y="2422"/>
              <a:ext cx="83" cy="75"/>
            </a:xfrm>
            <a:prstGeom prst="rect">
              <a:avLst/>
            </a:prstGeom>
            <a:solidFill>
              <a:srgbClr val="5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/>
          </p:nvSpPr>
          <p:spPr bwMode="auto">
            <a:xfrm>
              <a:off x="1942" y="2422"/>
              <a:ext cx="83" cy="75"/>
            </a:xfrm>
            <a:custGeom>
              <a:avLst/>
              <a:gdLst>
                <a:gd name="T0" fmla="*/ 0 w 911"/>
                <a:gd name="T1" fmla="*/ 0 h 825"/>
                <a:gd name="T2" fmla="*/ 18 w 911"/>
                <a:gd name="T3" fmla="*/ 825 h 825"/>
                <a:gd name="T4" fmla="*/ 911 w 911"/>
                <a:gd name="T5" fmla="*/ 825 h 825"/>
                <a:gd name="T6" fmla="*/ 911 w 911"/>
                <a:gd name="T7" fmla="*/ 0 h 825"/>
                <a:gd name="T8" fmla="*/ 18 w 911"/>
                <a:gd name="T9" fmla="*/ 0 h 825"/>
                <a:gd name="T10" fmla="*/ 0 w 911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11" h="825">
                  <a:moveTo>
                    <a:pt x="0" y="0"/>
                  </a:moveTo>
                  <a:lnTo>
                    <a:pt x="18" y="825"/>
                  </a:lnTo>
                  <a:lnTo>
                    <a:pt x="911" y="825"/>
                  </a:lnTo>
                  <a:lnTo>
                    <a:pt x="911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63" name="Group 43"/>
          <p:cNvGrpSpPr>
            <a:grpSpLocks/>
          </p:cNvGrpSpPr>
          <p:nvPr/>
        </p:nvGrpSpPr>
        <p:grpSpPr bwMode="auto">
          <a:xfrm>
            <a:off x="1265238" y="4035425"/>
            <a:ext cx="1427162" cy="1609725"/>
            <a:chOff x="797" y="2542"/>
            <a:chExt cx="899" cy="1014"/>
          </a:xfrm>
        </p:grpSpPr>
        <p:sp>
          <p:nvSpPr>
            <p:cNvPr id="5164" name="Freeform 44"/>
            <p:cNvSpPr>
              <a:spLocks/>
            </p:cNvSpPr>
            <p:nvPr/>
          </p:nvSpPr>
          <p:spPr bwMode="auto">
            <a:xfrm>
              <a:off x="1086" y="3213"/>
              <a:ext cx="343" cy="343"/>
            </a:xfrm>
            <a:custGeom>
              <a:avLst/>
              <a:gdLst>
                <a:gd name="T0" fmla="*/ 1887 w 3774"/>
                <a:gd name="T1" fmla="*/ 3774 h 3774"/>
                <a:gd name="T2" fmla="*/ 2191 w 3774"/>
                <a:gd name="T3" fmla="*/ 3757 h 3774"/>
                <a:gd name="T4" fmla="*/ 2477 w 3774"/>
                <a:gd name="T5" fmla="*/ 3690 h 3774"/>
                <a:gd name="T6" fmla="*/ 2746 w 3774"/>
                <a:gd name="T7" fmla="*/ 3572 h 3774"/>
                <a:gd name="T8" fmla="*/ 2999 w 3774"/>
                <a:gd name="T9" fmla="*/ 3420 h 3774"/>
                <a:gd name="T10" fmla="*/ 3219 w 3774"/>
                <a:gd name="T11" fmla="*/ 3218 h 3774"/>
                <a:gd name="T12" fmla="*/ 3403 w 3774"/>
                <a:gd name="T13" fmla="*/ 2999 h 3774"/>
                <a:gd name="T14" fmla="*/ 3555 w 3774"/>
                <a:gd name="T15" fmla="*/ 2763 h 3774"/>
                <a:gd name="T16" fmla="*/ 3673 w 3774"/>
                <a:gd name="T17" fmla="*/ 2494 h 3774"/>
                <a:gd name="T18" fmla="*/ 3757 w 3774"/>
                <a:gd name="T19" fmla="*/ 2190 h 3774"/>
                <a:gd name="T20" fmla="*/ 3774 w 3774"/>
                <a:gd name="T21" fmla="*/ 1887 h 3774"/>
                <a:gd name="T22" fmla="*/ 3757 w 3774"/>
                <a:gd name="T23" fmla="*/ 1584 h 3774"/>
                <a:gd name="T24" fmla="*/ 3673 w 3774"/>
                <a:gd name="T25" fmla="*/ 1297 h 3774"/>
                <a:gd name="T26" fmla="*/ 3555 w 3774"/>
                <a:gd name="T27" fmla="*/ 1027 h 3774"/>
                <a:gd name="T28" fmla="*/ 3403 w 3774"/>
                <a:gd name="T29" fmla="*/ 775 h 3774"/>
                <a:gd name="T30" fmla="*/ 3219 w 3774"/>
                <a:gd name="T31" fmla="*/ 556 h 3774"/>
                <a:gd name="T32" fmla="*/ 2999 w 3774"/>
                <a:gd name="T33" fmla="*/ 370 h 3774"/>
                <a:gd name="T34" fmla="*/ 2746 w 3774"/>
                <a:gd name="T35" fmla="*/ 218 h 3774"/>
                <a:gd name="T36" fmla="*/ 2477 w 3774"/>
                <a:gd name="T37" fmla="*/ 101 h 3774"/>
                <a:gd name="T38" fmla="*/ 2191 w 3774"/>
                <a:gd name="T39" fmla="*/ 34 h 3774"/>
                <a:gd name="T40" fmla="*/ 1887 w 3774"/>
                <a:gd name="T41" fmla="*/ 0 h 3774"/>
                <a:gd name="T42" fmla="*/ 1584 w 3774"/>
                <a:gd name="T43" fmla="*/ 34 h 3774"/>
                <a:gd name="T44" fmla="*/ 1297 w 3774"/>
                <a:gd name="T45" fmla="*/ 101 h 3774"/>
                <a:gd name="T46" fmla="*/ 1028 w 3774"/>
                <a:gd name="T47" fmla="*/ 218 h 3774"/>
                <a:gd name="T48" fmla="*/ 775 w 3774"/>
                <a:gd name="T49" fmla="*/ 370 h 3774"/>
                <a:gd name="T50" fmla="*/ 556 w 3774"/>
                <a:gd name="T51" fmla="*/ 556 h 3774"/>
                <a:gd name="T52" fmla="*/ 371 w 3774"/>
                <a:gd name="T53" fmla="*/ 775 h 3774"/>
                <a:gd name="T54" fmla="*/ 202 w 3774"/>
                <a:gd name="T55" fmla="*/ 1027 h 3774"/>
                <a:gd name="T56" fmla="*/ 101 w 3774"/>
                <a:gd name="T57" fmla="*/ 1297 h 3774"/>
                <a:gd name="T58" fmla="*/ 17 w 3774"/>
                <a:gd name="T59" fmla="*/ 1584 h 3774"/>
                <a:gd name="T60" fmla="*/ 0 w 3774"/>
                <a:gd name="T61" fmla="*/ 1887 h 3774"/>
                <a:gd name="T62" fmla="*/ 17 w 3774"/>
                <a:gd name="T63" fmla="*/ 2190 h 3774"/>
                <a:gd name="T64" fmla="*/ 101 w 3774"/>
                <a:gd name="T65" fmla="*/ 2494 h 3774"/>
                <a:gd name="T66" fmla="*/ 202 w 3774"/>
                <a:gd name="T67" fmla="*/ 2763 h 3774"/>
                <a:gd name="T68" fmla="*/ 371 w 3774"/>
                <a:gd name="T69" fmla="*/ 2999 h 3774"/>
                <a:gd name="T70" fmla="*/ 556 w 3774"/>
                <a:gd name="T71" fmla="*/ 3218 h 3774"/>
                <a:gd name="T72" fmla="*/ 775 w 3774"/>
                <a:gd name="T73" fmla="*/ 3420 h 3774"/>
                <a:gd name="T74" fmla="*/ 1028 w 3774"/>
                <a:gd name="T75" fmla="*/ 3572 h 3774"/>
                <a:gd name="T76" fmla="*/ 1297 w 3774"/>
                <a:gd name="T77" fmla="*/ 3690 h 3774"/>
                <a:gd name="T78" fmla="*/ 1584 w 3774"/>
                <a:gd name="T79" fmla="*/ 3757 h 3774"/>
                <a:gd name="T80" fmla="*/ 1887 w 3774"/>
                <a:gd name="T81" fmla="*/ 3774 h 37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774" h="3774">
                  <a:moveTo>
                    <a:pt x="1887" y="3774"/>
                  </a:moveTo>
                  <a:lnTo>
                    <a:pt x="2191" y="3757"/>
                  </a:lnTo>
                  <a:lnTo>
                    <a:pt x="2477" y="3690"/>
                  </a:lnTo>
                  <a:lnTo>
                    <a:pt x="2746" y="3572"/>
                  </a:lnTo>
                  <a:lnTo>
                    <a:pt x="2999" y="3420"/>
                  </a:lnTo>
                  <a:lnTo>
                    <a:pt x="3219" y="3218"/>
                  </a:lnTo>
                  <a:lnTo>
                    <a:pt x="3403" y="2999"/>
                  </a:lnTo>
                  <a:lnTo>
                    <a:pt x="3555" y="2763"/>
                  </a:lnTo>
                  <a:lnTo>
                    <a:pt x="3673" y="2494"/>
                  </a:lnTo>
                  <a:lnTo>
                    <a:pt x="3757" y="2190"/>
                  </a:lnTo>
                  <a:lnTo>
                    <a:pt x="3774" y="1887"/>
                  </a:lnTo>
                  <a:lnTo>
                    <a:pt x="3757" y="1584"/>
                  </a:lnTo>
                  <a:lnTo>
                    <a:pt x="3673" y="1297"/>
                  </a:lnTo>
                  <a:lnTo>
                    <a:pt x="3555" y="1027"/>
                  </a:lnTo>
                  <a:lnTo>
                    <a:pt x="3403" y="775"/>
                  </a:lnTo>
                  <a:lnTo>
                    <a:pt x="3219" y="556"/>
                  </a:lnTo>
                  <a:lnTo>
                    <a:pt x="2999" y="370"/>
                  </a:lnTo>
                  <a:lnTo>
                    <a:pt x="2746" y="218"/>
                  </a:lnTo>
                  <a:lnTo>
                    <a:pt x="2477" y="101"/>
                  </a:lnTo>
                  <a:lnTo>
                    <a:pt x="2191" y="34"/>
                  </a:lnTo>
                  <a:lnTo>
                    <a:pt x="1887" y="0"/>
                  </a:lnTo>
                  <a:lnTo>
                    <a:pt x="1584" y="34"/>
                  </a:lnTo>
                  <a:lnTo>
                    <a:pt x="1297" y="101"/>
                  </a:lnTo>
                  <a:lnTo>
                    <a:pt x="1028" y="218"/>
                  </a:lnTo>
                  <a:lnTo>
                    <a:pt x="775" y="370"/>
                  </a:lnTo>
                  <a:lnTo>
                    <a:pt x="556" y="556"/>
                  </a:lnTo>
                  <a:lnTo>
                    <a:pt x="371" y="775"/>
                  </a:lnTo>
                  <a:lnTo>
                    <a:pt x="202" y="1027"/>
                  </a:lnTo>
                  <a:lnTo>
                    <a:pt x="101" y="1297"/>
                  </a:lnTo>
                  <a:lnTo>
                    <a:pt x="17" y="1584"/>
                  </a:lnTo>
                  <a:lnTo>
                    <a:pt x="0" y="1887"/>
                  </a:lnTo>
                  <a:lnTo>
                    <a:pt x="17" y="2190"/>
                  </a:lnTo>
                  <a:lnTo>
                    <a:pt x="101" y="2494"/>
                  </a:lnTo>
                  <a:lnTo>
                    <a:pt x="202" y="2763"/>
                  </a:lnTo>
                  <a:lnTo>
                    <a:pt x="371" y="2999"/>
                  </a:lnTo>
                  <a:lnTo>
                    <a:pt x="556" y="3218"/>
                  </a:lnTo>
                  <a:lnTo>
                    <a:pt x="775" y="3420"/>
                  </a:lnTo>
                  <a:lnTo>
                    <a:pt x="1028" y="3572"/>
                  </a:lnTo>
                  <a:lnTo>
                    <a:pt x="1297" y="3690"/>
                  </a:lnTo>
                  <a:lnTo>
                    <a:pt x="1584" y="3757"/>
                  </a:lnTo>
                  <a:lnTo>
                    <a:pt x="1887" y="377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Freeform 45"/>
            <p:cNvSpPr>
              <a:spLocks/>
            </p:cNvSpPr>
            <p:nvPr/>
          </p:nvSpPr>
          <p:spPr bwMode="auto">
            <a:xfrm>
              <a:off x="1065" y="2879"/>
              <a:ext cx="404" cy="404"/>
            </a:xfrm>
            <a:custGeom>
              <a:avLst/>
              <a:gdLst>
                <a:gd name="T0" fmla="*/ 1734 w 4447"/>
                <a:gd name="T1" fmla="*/ 4397 h 4448"/>
                <a:gd name="T2" fmla="*/ 2106 w 4447"/>
                <a:gd name="T3" fmla="*/ 4448 h 4448"/>
                <a:gd name="T4" fmla="*/ 2459 w 4447"/>
                <a:gd name="T5" fmla="*/ 4448 h 4448"/>
                <a:gd name="T6" fmla="*/ 2796 w 4447"/>
                <a:gd name="T7" fmla="*/ 4381 h 4448"/>
                <a:gd name="T8" fmla="*/ 3116 w 4447"/>
                <a:gd name="T9" fmla="*/ 4263 h 4448"/>
                <a:gd name="T10" fmla="*/ 3420 w 4447"/>
                <a:gd name="T11" fmla="*/ 4111 h 4448"/>
                <a:gd name="T12" fmla="*/ 3689 w 4447"/>
                <a:gd name="T13" fmla="*/ 3909 h 4448"/>
                <a:gd name="T14" fmla="*/ 3925 w 4447"/>
                <a:gd name="T15" fmla="*/ 3656 h 4448"/>
                <a:gd name="T16" fmla="*/ 4128 w 4447"/>
                <a:gd name="T17" fmla="*/ 3369 h 4448"/>
                <a:gd name="T18" fmla="*/ 4296 w 4447"/>
                <a:gd name="T19" fmla="*/ 3066 h 4448"/>
                <a:gd name="T20" fmla="*/ 4397 w 4447"/>
                <a:gd name="T21" fmla="*/ 2712 h 4448"/>
                <a:gd name="T22" fmla="*/ 4447 w 4447"/>
                <a:gd name="T23" fmla="*/ 2359 h 4448"/>
                <a:gd name="T24" fmla="*/ 4447 w 4447"/>
                <a:gd name="T25" fmla="*/ 2005 h 4448"/>
                <a:gd name="T26" fmla="*/ 4380 w 4447"/>
                <a:gd name="T27" fmla="*/ 1651 h 4448"/>
                <a:gd name="T28" fmla="*/ 4262 w 4447"/>
                <a:gd name="T29" fmla="*/ 1330 h 4448"/>
                <a:gd name="T30" fmla="*/ 4110 w 4447"/>
                <a:gd name="T31" fmla="*/ 1028 h 4448"/>
                <a:gd name="T32" fmla="*/ 3908 w 4447"/>
                <a:gd name="T33" fmla="*/ 758 h 4448"/>
                <a:gd name="T34" fmla="*/ 3656 w 4447"/>
                <a:gd name="T35" fmla="*/ 522 h 4448"/>
                <a:gd name="T36" fmla="*/ 3369 w 4447"/>
                <a:gd name="T37" fmla="*/ 320 h 4448"/>
                <a:gd name="T38" fmla="*/ 3049 w 4447"/>
                <a:gd name="T39" fmla="*/ 152 h 4448"/>
                <a:gd name="T40" fmla="*/ 2712 w 4447"/>
                <a:gd name="T41" fmla="*/ 51 h 4448"/>
                <a:gd name="T42" fmla="*/ 2358 w 4447"/>
                <a:gd name="T43" fmla="*/ 0 h 4448"/>
                <a:gd name="T44" fmla="*/ 2005 w 4447"/>
                <a:gd name="T45" fmla="*/ 17 h 4448"/>
                <a:gd name="T46" fmla="*/ 1651 w 4447"/>
                <a:gd name="T47" fmla="*/ 67 h 4448"/>
                <a:gd name="T48" fmla="*/ 1331 w 4447"/>
                <a:gd name="T49" fmla="*/ 185 h 4448"/>
                <a:gd name="T50" fmla="*/ 1027 w 4447"/>
                <a:gd name="T51" fmla="*/ 353 h 4448"/>
                <a:gd name="T52" fmla="*/ 757 w 4447"/>
                <a:gd name="T53" fmla="*/ 555 h 4448"/>
                <a:gd name="T54" fmla="*/ 522 w 4447"/>
                <a:gd name="T55" fmla="*/ 792 h 4448"/>
                <a:gd name="T56" fmla="*/ 320 w 4447"/>
                <a:gd name="T57" fmla="*/ 1079 h 4448"/>
                <a:gd name="T58" fmla="*/ 151 w 4447"/>
                <a:gd name="T59" fmla="*/ 1398 h 4448"/>
                <a:gd name="T60" fmla="*/ 50 w 4447"/>
                <a:gd name="T61" fmla="*/ 1735 h 4448"/>
                <a:gd name="T62" fmla="*/ 0 w 4447"/>
                <a:gd name="T63" fmla="*/ 2106 h 4448"/>
                <a:gd name="T64" fmla="*/ 16 w 4447"/>
                <a:gd name="T65" fmla="*/ 2460 h 4448"/>
                <a:gd name="T66" fmla="*/ 67 w 4447"/>
                <a:gd name="T67" fmla="*/ 2797 h 4448"/>
                <a:gd name="T68" fmla="*/ 184 w 4447"/>
                <a:gd name="T69" fmla="*/ 3117 h 4448"/>
                <a:gd name="T70" fmla="*/ 336 w 4447"/>
                <a:gd name="T71" fmla="*/ 3420 h 4448"/>
                <a:gd name="T72" fmla="*/ 556 w 4447"/>
                <a:gd name="T73" fmla="*/ 3689 h 4448"/>
                <a:gd name="T74" fmla="*/ 791 w 4447"/>
                <a:gd name="T75" fmla="*/ 3942 h 4448"/>
                <a:gd name="T76" fmla="*/ 1078 w 4447"/>
                <a:gd name="T77" fmla="*/ 4144 h 4448"/>
                <a:gd name="T78" fmla="*/ 1398 w 4447"/>
                <a:gd name="T79" fmla="*/ 4296 h 4448"/>
                <a:gd name="T80" fmla="*/ 1734 w 4447"/>
                <a:gd name="T81" fmla="*/ 4397 h 4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447" h="4448">
                  <a:moveTo>
                    <a:pt x="1734" y="4397"/>
                  </a:moveTo>
                  <a:lnTo>
                    <a:pt x="2106" y="4448"/>
                  </a:lnTo>
                  <a:lnTo>
                    <a:pt x="2459" y="4448"/>
                  </a:lnTo>
                  <a:lnTo>
                    <a:pt x="2796" y="4381"/>
                  </a:lnTo>
                  <a:lnTo>
                    <a:pt x="3116" y="4263"/>
                  </a:lnTo>
                  <a:lnTo>
                    <a:pt x="3420" y="4111"/>
                  </a:lnTo>
                  <a:lnTo>
                    <a:pt x="3689" y="3909"/>
                  </a:lnTo>
                  <a:lnTo>
                    <a:pt x="3925" y="3656"/>
                  </a:lnTo>
                  <a:lnTo>
                    <a:pt x="4128" y="3369"/>
                  </a:lnTo>
                  <a:lnTo>
                    <a:pt x="4296" y="3066"/>
                  </a:lnTo>
                  <a:lnTo>
                    <a:pt x="4397" y="2712"/>
                  </a:lnTo>
                  <a:lnTo>
                    <a:pt x="4447" y="2359"/>
                  </a:lnTo>
                  <a:lnTo>
                    <a:pt x="4447" y="2005"/>
                  </a:lnTo>
                  <a:lnTo>
                    <a:pt x="4380" y="1651"/>
                  </a:lnTo>
                  <a:lnTo>
                    <a:pt x="4262" y="1330"/>
                  </a:lnTo>
                  <a:lnTo>
                    <a:pt x="4110" y="1028"/>
                  </a:lnTo>
                  <a:lnTo>
                    <a:pt x="3908" y="758"/>
                  </a:lnTo>
                  <a:lnTo>
                    <a:pt x="3656" y="522"/>
                  </a:lnTo>
                  <a:lnTo>
                    <a:pt x="3369" y="320"/>
                  </a:lnTo>
                  <a:lnTo>
                    <a:pt x="3049" y="152"/>
                  </a:lnTo>
                  <a:lnTo>
                    <a:pt x="2712" y="51"/>
                  </a:lnTo>
                  <a:lnTo>
                    <a:pt x="2358" y="0"/>
                  </a:lnTo>
                  <a:lnTo>
                    <a:pt x="2005" y="17"/>
                  </a:lnTo>
                  <a:lnTo>
                    <a:pt x="1651" y="67"/>
                  </a:lnTo>
                  <a:lnTo>
                    <a:pt x="1331" y="185"/>
                  </a:lnTo>
                  <a:lnTo>
                    <a:pt x="1027" y="353"/>
                  </a:lnTo>
                  <a:lnTo>
                    <a:pt x="757" y="555"/>
                  </a:lnTo>
                  <a:lnTo>
                    <a:pt x="522" y="792"/>
                  </a:lnTo>
                  <a:lnTo>
                    <a:pt x="320" y="1079"/>
                  </a:lnTo>
                  <a:lnTo>
                    <a:pt x="151" y="1398"/>
                  </a:lnTo>
                  <a:lnTo>
                    <a:pt x="50" y="1735"/>
                  </a:lnTo>
                  <a:lnTo>
                    <a:pt x="0" y="2106"/>
                  </a:lnTo>
                  <a:lnTo>
                    <a:pt x="16" y="2460"/>
                  </a:lnTo>
                  <a:lnTo>
                    <a:pt x="67" y="2797"/>
                  </a:lnTo>
                  <a:lnTo>
                    <a:pt x="184" y="3117"/>
                  </a:lnTo>
                  <a:lnTo>
                    <a:pt x="336" y="3420"/>
                  </a:lnTo>
                  <a:lnTo>
                    <a:pt x="556" y="3689"/>
                  </a:lnTo>
                  <a:lnTo>
                    <a:pt x="791" y="3942"/>
                  </a:lnTo>
                  <a:lnTo>
                    <a:pt x="1078" y="4144"/>
                  </a:lnTo>
                  <a:lnTo>
                    <a:pt x="1398" y="4296"/>
                  </a:lnTo>
                  <a:lnTo>
                    <a:pt x="1734" y="43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988" y="2557"/>
              <a:ext cx="111" cy="186"/>
            </a:xfrm>
            <a:custGeom>
              <a:avLst/>
              <a:gdLst>
                <a:gd name="T0" fmla="*/ 0 w 1213"/>
                <a:gd name="T1" fmla="*/ 791 h 2038"/>
                <a:gd name="T2" fmla="*/ 17 w 1213"/>
                <a:gd name="T3" fmla="*/ 994 h 2038"/>
                <a:gd name="T4" fmla="*/ 34 w 1213"/>
                <a:gd name="T5" fmla="*/ 1162 h 2038"/>
                <a:gd name="T6" fmla="*/ 84 w 1213"/>
                <a:gd name="T7" fmla="*/ 1331 h 2038"/>
                <a:gd name="T8" fmla="*/ 151 w 1213"/>
                <a:gd name="T9" fmla="*/ 1482 h 2038"/>
                <a:gd name="T10" fmla="*/ 252 w 1213"/>
                <a:gd name="T11" fmla="*/ 1617 h 2038"/>
                <a:gd name="T12" fmla="*/ 353 w 1213"/>
                <a:gd name="T13" fmla="*/ 1752 h 2038"/>
                <a:gd name="T14" fmla="*/ 489 w 1213"/>
                <a:gd name="T15" fmla="*/ 1853 h 2038"/>
                <a:gd name="T16" fmla="*/ 640 w 1213"/>
                <a:gd name="T17" fmla="*/ 1937 h 2038"/>
                <a:gd name="T18" fmla="*/ 809 w 1213"/>
                <a:gd name="T19" fmla="*/ 2005 h 2038"/>
                <a:gd name="T20" fmla="*/ 977 w 1213"/>
                <a:gd name="T21" fmla="*/ 2038 h 2038"/>
                <a:gd name="T22" fmla="*/ 1011 w 1213"/>
                <a:gd name="T23" fmla="*/ 2038 h 2038"/>
                <a:gd name="T24" fmla="*/ 1027 w 1213"/>
                <a:gd name="T25" fmla="*/ 2038 h 2038"/>
                <a:gd name="T26" fmla="*/ 1061 w 1213"/>
                <a:gd name="T27" fmla="*/ 2038 h 2038"/>
                <a:gd name="T28" fmla="*/ 1078 w 1213"/>
                <a:gd name="T29" fmla="*/ 2038 h 2038"/>
                <a:gd name="T30" fmla="*/ 1112 w 1213"/>
                <a:gd name="T31" fmla="*/ 2038 h 2038"/>
                <a:gd name="T32" fmla="*/ 1128 w 1213"/>
                <a:gd name="T33" fmla="*/ 2038 h 2038"/>
                <a:gd name="T34" fmla="*/ 1146 w 1213"/>
                <a:gd name="T35" fmla="*/ 2038 h 2038"/>
                <a:gd name="T36" fmla="*/ 1179 w 1213"/>
                <a:gd name="T37" fmla="*/ 2038 h 2038"/>
                <a:gd name="T38" fmla="*/ 1197 w 1213"/>
                <a:gd name="T39" fmla="*/ 2038 h 2038"/>
                <a:gd name="T40" fmla="*/ 1213 w 1213"/>
                <a:gd name="T41" fmla="*/ 2038 h 2038"/>
                <a:gd name="T42" fmla="*/ 523 w 1213"/>
                <a:gd name="T43" fmla="*/ 0 h 2038"/>
                <a:gd name="T44" fmla="*/ 438 w 1213"/>
                <a:gd name="T45" fmla="*/ 51 h 2038"/>
                <a:gd name="T46" fmla="*/ 371 w 1213"/>
                <a:gd name="T47" fmla="*/ 118 h 2038"/>
                <a:gd name="T48" fmla="*/ 303 w 1213"/>
                <a:gd name="T49" fmla="*/ 185 h 2038"/>
                <a:gd name="T50" fmla="*/ 236 w 1213"/>
                <a:gd name="T51" fmla="*/ 269 h 2038"/>
                <a:gd name="T52" fmla="*/ 185 w 1213"/>
                <a:gd name="T53" fmla="*/ 336 h 2038"/>
                <a:gd name="T54" fmla="*/ 135 w 1213"/>
                <a:gd name="T55" fmla="*/ 421 h 2038"/>
                <a:gd name="T56" fmla="*/ 84 w 1213"/>
                <a:gd name="T57" fmla="*/ 522 h 2038"/>
                <a:gd name="T58" fmla="*/ 50 w 1213"/>
                <a:gd name="T59" fmla="*/ 606 h 2038"/>
                <a:gd name="T60" fmla="*/ 34 w 1213"/>
                <a:gd name="T61" fmla="*/ 707 h 2038"/>
                <a:gd name="T62" fmla="*/ 17 w 1213"/>
                <a:gd name="T63" fmla="*/ 808 h 2038"/>
                <a:gd name="T64" fmla="*/ 0 w 1213"/>
                <a:gd name="T65" fmla="*/ 791 h 20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13" h="2038">
                  <a:moveTo>
                    <a:pt x="0" y="791"/>
                  </a:moveTo>
                  <a:lnTo>
                    <a:pt x="17" y="994"/>
                  </a:lnTo>
                  <a:lnTo>
                    <a:pt x="34" y="1162"/>
                  </a:lnTo>
                  <a:lnTo>
                    <a:pt x="84" y="1331"/>
                  </a:lnTo>
                  <a:lnTo>
                    <a:pt x="151" y="1482"/>
                  </a:lnTo>
                  <a:lnTo>
                    <a:pt x="252" y="1617"/>
                  </a:lnTo>
                  <a:lnTo>
                    <a:pt x="353" y="1752"/>
                  </a:lnTo>
                  <a:lnTo>
                    <a:pt x="489" y="1853"/>
                  </a:lnTo>
                  <a:lnTo>
                    <a:pt x="640" y="1937"/>
                  </a:lnTo>
                  <a:lnTo>
                    <a:pt x="809" y="2005"/>
                  </a:lnTo>
                  <a:lnTo>
                    <a:pt x="977" y="2038"/>
                  </a:lnTo>
                  <a:lnTo>
                    <a:pt x="1011" y="2038"/>
                  </a:lnTo>
                  <a:lnTo>
                    <a:pt x="1027" y="2038"/>
                  </a:lnTo>
                  <a:lnTo>
                    <a:pt x="1061" y="2038"/>
                  </a:lnTo>
                  <a:lnTo>
                    <a:pt x="1078" y="2038"/>
                  </a:lnTo>
                  <a:lnTo>
                    <a:pt x="1112" y="2038"/>
                  </a:lnTo>
                  <a:lnTo>
                    <a:pt x="1128" y="2038"/>
                  </a:lnTo>
                  <a:lnTo>
                    <a:pt x="1146" y="2038"/>
                  </a:lnTo>
                  <a:lnTo>
                    <a:pt x="1179" y="2038"/>
                  </a:lnTo>
                  <a:lnTo>
                    <a:pt x="1197" y="2038"/>
                  </a:lnTo>
                  <a:lnTo>
                    <a:pt x="1213" y="2038"/>
                  </a:lnTo>
                  <a:lnTo>
                    <a:pt x="523" y="0"/>
                  </a:lnTo>
                  <a:lnTo>
                    <a:pt x="438" y="51"/>
                  </a:lnTo>
                  <a:lnTo>
                    <a:pt x="371" y="118"/>
                  </a:lnTo>
                  <a:lnTo>
                    <a:pt x="303" y="185"/>
                  </a:lnTo>
                  <a:lnTo>
                    <a:pt x="236" y="269"/>
                  </a:lnTo>
                  <a:lnTo>
                    <a:pt x="185" y="336"/>
                  </a:lnTo>
                  <a:lnTo>
                    <a:pt x="135" y="421"/>
                  </a:lnTo>
                  <a:lnTo>
                    <a:pt x="84" y="522"/>
                  </a:lnTo>
                  <a:lnTo>
                    <a:pt x="50" y="606"/>
                  </a:lnTo>
                  <a:lnTo>
                    <a:pt x="34" y="707"/>
                  </a:lnTo>
                  <a:lnTo>
                    <a:pt x="17" y="808"/>
                  </a:lnTo>
                  <a:lnTo>
                    <a:pt x="0" y="791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1036" y="2542"/>
              <a:ext cx="154" cy="201"/>
            </a:xfrm>
            <a:custGeom>
              <a:avLst/>
              <a:gdLst>
                <a:gd name="T0" fmla="*/ 1684 w 1701"/>
                <a:gd name="T1" fmla="*/ 1230 h 2207"/>
                <a:gd name="T2" fmla="*/ 1701 w 1701"/>
                <a:gd name="T3" fmla="*/ 1045 h 2207"/>
                <a:gd name="T4" fmla="*/ 1667 w 1701"/>
                <a:gd name="T5" fmla="*/ 876 h 2207"/>
                <a:gd name="T6" fmla="*/ 1633 w 1701"/>
                <a:gd name="T7" fmla="*/ 708 h 2207"/>
                <a:gd name="T8" fmla="*/ 1550 w 1701"/>
                <a:gd name="T9" fmla="*/ 556 h 2207"/>
                <a:gd name="T10" fmla="*/ 1465 w 1701"/>
                <a:gd name="T11" fmla="*/ 422 h 2207"/>
                <a:gd name="T12" fmla="*/ 1347 w 1701"/>
                <a:gd name="T13" fmla="*/ 287 h 2207"/>
                <a:gd name="T14" fmla="*/ 1212 w 1701"/>
                <a:gd name="T15" fmla="*/ 186 h 2207"/>
                <a:gd name="T16" fmla="*/ 1061 w 1701"/>
                <a:gd name="T17" fmla="*/ 101 h 2207"/>
                <a:gd name="T18" fmla="*/ 892 w 1701"/>
                <a:gd name="T19" fmla="*/ 34 h 2207"/>
                <a:gd name="T20" fmla="*/ 724 w 1701"/>
                <a:gd name="T21" fmla="*/ 0 h 2207"/>
                <a:gd name="T22" fmla="*/ 640 w 1701"/>
                <a:gd name="T23" fmla="*/ 0 h 2207"/>
                <a:gd name="T24" fmla="*/ 555 w 1701"/>
                <a:gd name="T25" fmla="*/ 0 h 2207"/>
                <a:gd name="T26" fmla="*/ 488 w 1701"/>
                <a:gd name="T27" fmla="*/ 0 h 2207"/>
                <a:gd name="T28" fmla="*/ 403 w 1701"/>
                <a:gd name="T29" fmla="*/ 17 h 2207"/>
                <a:gd name="T30" fmla="*/ 336 w 1701"/>
                <a:gd name="T31" fmla="*/ 34 h 2207"/>
                <a:gd name="T32" fmla="*/ 269 w 1701"/>
                <a:gd name="T33" fmla="*/ 50 h 2207"/>
                <a:gd name="T34" fmla="*/ 184 w 1701"/>
                <a:gd name="T35" fmla="*/ 68 h 2207"/>
                <a:gd name="T36" fmla="*/ 117 w 1701"/>
                <a:gd name="T37" fmla="*/ 101 h 2207"/>
                <a:gd name="T38" fmla="*/ 67 w 1701"/>
                <a:gd name="T39" fmla="*/ 135 h 2207"/>
                <a:gd name="T40" fmla="*/ 0 w 1701"/>
                <a:gd name="T41" fmla="*/ 169 h 2207"/>
                <a:gd name="T42" fmla="*/ 690 w 1701"/>
                <a:gd name="T43" fmla="*/ 2207 h 2207"/>
                <a:gd name="T44" fmla="*/ 842 w 1701"/>
                <a:gd name="T45" fmla="*/ 2174 h 2207"/>
                <a:gd name="T46" fmla="*/ 993 w 1701"/>
                <a:gd name="T47" fmla="*/ 2140 h 2207"/>
                <a:gd name="T48" fmla="*/ 1128 w 1701"/>
                <a:gd name="T49" fmla="*/ 2073 h 2207"/>
                <a:gd name="T50" fmla="*/ 1246 w 1701"/>
                <a:gd name="T51" fmla="*/ 1988 h 2207"/>
                <a:gd name="T52" fmla="*/ 1364 w 1701"/>
                <a:gd name="T53" fmla="*/ 1904 h 2207"/>
                <a:gd name="T54" fmla="*/ 1465 w 1701"/>
                <a:gd name="T55" fmla="*/ 1786 h 2207"/>
                <a:gd name="T56" fmla="*/ 1550 w 1701"/>
                <a:gd name="T57" fmla="*/ 1668 h 2207"/>
                <a:gd name="T58" fmla="*/ 1617 w 1701"/>
                <a:gd name="T59" fmla="*/ 1533 h 2207"/>
                <a:gd name="T60" fmla="*/ 1667 w 1701"/>
                <a:gd name="T61" fmla="*/ 1381 h 2207"/>
                <a:gd name="T62" fmla="*/ 1684 w 1701"/>
                <a:gd name="T63" fmla="*/ 1230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1" h="2207">
                  <a:moveTo>
                    <a:pt x="1684" y="1230"/>
                  </a:moveTo>
                  <a:lnTo>
                    <a:pt x="1701" y="1045"/>
                  </a:lnTo>
                  <a:lnTo>
                    <a:pt x="1667" y="876"/>
                  </a:lnTo>
                  <a:lnTo>
                    <a:pt x="1633" y="708"/>
                  </a:lnTo>
                  <a:lnTo>
                    <a:pt x="1550" y="556"/>
                  </a:lnTo>
                  <a:lnTo>
                    <a:pt x="1465" y="422"/>
                  </a:lnTo>
                  <a:lnTo>
                    <a:pt x="1347" y="287"/>
                  </a:lnTo>
                  <a:lnTo>
                    <a:pt x="1212" y="186"/>
                  </a:lnTo>
                  <a:lnTo>
                    <a:pt x="1061" y="101"/>
                  </a:lnTo>
                  <a:lnTo>
                    <a:pt x="892" y="34"/>
                  </a:lnTo>
                  <a:lnTo>
                    <a:pt x="724" y="0"/>
                  </a:lnTo>
                  <a:lnTo>
                    <a:pt x="640" y="0"/>
                  </a:lnTo>
                  <a:lnTo>
                    <a:pt x="555" y="0"/>
                  </a:lnTo>
                  <a:lnTo>
                    <a:pt x="488" y="0"/>
                  </a:lnTo>
                  <a:lnTo>
                    <a:pt x="403" y="17"/>
                  </a:lnTo>
                  <a:lnTo>
                    <a:pt x="336" y="34"/>
                  </a:lnTo>
                  <a:lnTo>
                    <a:pt x="269" y="50"/>
                  </a:lnTo>
                  <a:lnTo>
                    <a:pt x="184" y="68"/>
                  </a:lnTo>
                  <a:lnTo>
                    <a:pt x="117" y="101"/>
                  </a:lnTo>
                  <a:lnTo>
                    <a:pt x="67" y="135"/>
                  </a:lnTo>
                  <a:lnTo>
                    <a:pt x="0" y="169"/>
                  </a:lnTo>
                  <a:lnTo>
                    <a:pt x="690" y="2207"/>
                  </a:lnTo>
                  <a:lnTo>
                    <a:pt x="842" y="2174"/>
                  </a:lnTo>
                  <a:lnTo>
                    <a:pt x="993" y="2140"/>
                  </a:lnTo>
                  <a:lnTo>
                    <a:pt x="1128" y="2073"/>
                  </a:lnTo>
                  <a:lnTo>
                    <a:pt x="1246" y="1988"/>
                  </a:lnTo>
                  <a:lnTo>
                    <a:pt x="1364" y="1904"/>
                  </a:lnTo>
                  <a:lnTo>
                    <a:pt x="1465" y="1786"/>
                  </a:lnTo>
                  <a:lnTo>
                    <a:pt x="1550" y="1668"/>
                  </a:lnTo>
                  <a:lnTo>
                    <a:pt x="1617" y="1533"/>
                  </a:lnTo>
                  <a:lnTo>
                    <a:pt x="1667" y="1381"/>
                  </a:lnTo>
                  <a:lnTo>
                    <a:pt x="1684" y="1230"/>
                  </a:lnTo>
                  <a:close/>
                </a:path>
              </a:pathLst>
            </a:custGeom>
            <a:solidFill>
              <a:srgbClr val="D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1118" y="2605"/>
              <a:ext cx="37" cy="35"/>
            </a:xfrm>
            <a:custGeom>
              <a:avLst/>
              <a:gdLst>
                <a:gd name="T0" fmla="*/ 168 w 404"/>
                <a:gd name="T1" fmla="*/ 387 h 387"/>
                <a:gd name="T2" fmla="*/ 202 w 404"/>
                <a:gd name="T3" fmla="*/ 387 h 387"/>
                <a:gd name="T4" fmla="*/ 236 w 404"/>
                <a:gd name="T5" fmla="*/ 387 h 387"/>
                <a:gd name="T6" fmla="*/ 269 w 404"/>
                <a:gd name="T7" fmla="*/ 387 h 387"/>
                <a:gd name="T8" fmla="*/ 303 w 404"/>
                <a:gd name="T9" fmla="*/ 371 h 387"/>
                <a:gd name="T10" fmla="*/ 320 w 404"/>
                <a:gd name="T11" fmla="*/ 354 h 387"/>
                <a:gd name="T12" fmla="*/ 354 w 404"/>
                <a:gd name="T13" fmla="*/ 337 h 387"/>
                <a:gd name="T14" fmla="*/ 370 w 404"/>
                <a:gd name="T15" fmla="*/ 303 h 387"/>
                <a:gd name="T16" fmla="*/ 388 w 404"/>
                <a:gd name="T17" fmla="*/ 286 h 387"/>
                <a:gd name="T18" fmla="*/ 388 w 404"/>
                <a:gd name="T19" fmla="*/ 253 h 387"/>
                <a:gd name="T20" fmla="*/ 404 w 404"/>
                <a:gd name="T21" fmla="*/ 219 h 387"/>
                <a:gd name="T22" fmla="*/ 404 w 404"/>
                <a:gd name="T23" fmla="*/ 185 h 387"/>
                <a:gd name="T24" fmla="*/ 404 w 404"/>
                <a:gd name="T25" fmla="*/ 152 h 387"/>
                <a:gd name="T26" fmla="*/ 388 w 404"/>
                <a:gd name="T27" fmla="*/ 118 h 387"/>
                <a:gd name="T28" fmla="*/ 370 w 404"/>
                <a:gd name="T29" fmla="*/ 101 h 387"/>
                <a:gd name="T30" fmla="*/ 354 w 404"/>
                <a:gd name="T31" fmla="*/ 67 h 387"/>
                <a:gd name="T32" fmla="*/ 337 w 404"/>
                <a:gd name="T33" fmla="*/ 51 h 387"/>
                <a:gd name="T34" fmla="*/ 320 w 404"/>
                <a:gd name="T35" fmla="*/ 33 h 387"/>
                <a:gd name="T36" fmla="*/ 287 w 404"/>
                <a:gd name="T37" fmla="*/ 17 h 387"/>
                <a:gd name="T38" fmla="*/ 253 w 404"/>
                <a:gd name="T39" fmla="*/ 0 h 387"/>
                <a:gd name="T40" fmla="*/ 219 w 404"/>
                <a:gd name="T41" fmla="*/ 0 h 387"/>
                <a:gd name="T42" fmla="*/ 186 w 404"/>
                <a:gd name="T43" fmla="*/ 0 h 387"/>
                <a:gd name="T44" fmla="*/ 152 w 404"/>
                <a:gd name="T45" fmla="*/ 0 h 387"/>
                <a:gd name="T46" fmla="*/ 135 w 404"/>
                <a:gd name="T47" fmla="*/ 0 h 387"/>
                <a:gd name="T48" fmla="*/ 101 w 404"/>
                <a:gd name="T49" fmla="*/ 17 h 387"/>
                <a:gd name="T50" fmla="*/ 68 w 404"/>
                <a:gd name="T51" fmla="*/ 33 h 387"/>
                <a:gd name="T52" fmla="*/ 50 w 404"/>
                <a:gd name="T53" fmla="*/ 51 h 387"/>
                <a:gd name="T54" fmla="*/ 34 w 404"/>
                <a:gd name="T55" fmla="*/ 84 h 387"/>
                <a:gd name="T56" fmla="*/ 17 w 404"/>
                <a:gd name="T57" fmla="*/ 101 h 387"/>
                <a:gd name="T58" fmla="*/ 0 w 404"/>
                <a:gd name="T59" fmla="*/ 134 h 387"/>
                <a:gd name="T60" fmla="*/ 0 w 404"/>
                <a:gd name="T61" fmla="*/ 168 h 387"/>
                <a:gd name="T62" fmla="*/ 0 w 404"/>
                <a:gd name="T63" fmla="*/ 202 h 387"/>
                <a:gd name="T64" fmla="*/ 0 w 404"/>
                <a:gd name="T65" fmla="*/ 235 h 387"/>
                <a:gd name="T66" fmla="*/ 17 w 404"/>
                <a:gd name="T67" fmla="*/ 269 h 387"/>
                <a:gd name="T68" fmla="*/ 17 w 404"/>
                <a:gd name="T69" fmla="*/ 286 h 387"/>
                <a:gd name="T70" fmla="*/ 34 w 404"/>
                <a:gd name="T71" fmla="*/ 320 h 387"/>
                <a:gd name="T72" fmla="*/ 68 w 404"/>
                <a:gd name="T73" fmla="*/ 337 h 387"/>
                <a:gd name="T74" fmla="*/ 84 w 404"/>
                <a:gd name="T75" fmla="*/ 354 h 387"/>
                <a:gd name="T76" fmla="*/ 119 w 404"/>
                <a:gd name="T77" fmla="*/ 371 h 387"/>
                <a:gd name="T78" fmla="*/ 152 w 404"/>
                <a:gd name="T79" fmla="*/ 387 h 387"/>
                <a:gd name="T80" fmla="*/ 168 w 404"/>
                <a:gd name="T81" fmla="*/ 387 h 3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04" h="387">
                  <a:moveTo>
                    <a:pt x="168" y="387"/>
                  </a:moveTo>
                  <a:lnTo>
                    <a:pt x="202" y="387"/>
                  </a:lnTo>
                  <a:lnTo>
                    <a:pt x="236" y="387"/>
                  </a:lnTo>
                  <a:lnTo>
                    <a:pt x="269" y="387"/>
                  </a:lnTo>
                  <a:lnTo>
                    <a:pt x="303" y="371"/>
                  </a:lnTo>
                  <a:lnTo>
                    <a:pt x="320" y="354"/>
                  </a:lnTo>
                  <a:lnTo>
                    <a:pt x="354" y="337"/>
                  </a:lnTo>
                  <a:lnTo>
                    <a:pt x="370" y="303"/>
                  </a:lnTo>
                  <a:lnTo>
                    <a:pt x="388" y="286"/>
                  </a:lnTo>
                  <a:lnTo>
                    <a:pt x="388" y="253"/>
                  </a:lnTo>
                  <a:lnTo>
                    <a:pt x="404" y="219"/>
                  </a:lnTo>
                  <a:lnTo>
                    <a:pt x="404" y="185"/>
                  </a:lnTo>
                  <a:lnTo>
                    <a:pt x="404" y="152"/>
                  </a:lnTo>
                  <a:lnTo>
                    <a:pt x="388" y="118"/>
                  </a:lnTo>
                  <a:lnTo>
                    <a:pt x="370" y="101"/>
                  </a:lnTo>
                  <a:lnTo>
                    <a:pt x="354" y="67"/>
                  </a:lnTo>
                  <a:lnTo>
                    <a:pt x="337" y="51"/>
                  </a:lnTo>
                  <a:lnTo>
                    <a:pt x="320" y="33"/>
                  </a:lnTo>
                  <a:lnTo>
                    <a:pt x="287" y="17"/>
                  </a:lnTo>
                  <a:lnTo>
                    <a:pt x="253" y="0"/>
                  </a:lnTo>
                  <a:lnTo>
                    <a:pt x="219" y="0"/>
                  </a:lnTo>
                  <a:lnTo>
                    <a:pt x="186" y="0"/>
                  </a:lnTo>
                  <a:lnTo>
                    <a:pt x="152" y="0"/>
                  </a:lnTo>
                  <a:lnTo>
                    <a:pt x="135" y="0"/>
                  </a:lnTo>
                  <a:lnTo>
                    <a:pt x="101" y="17"/>
                  </a:lnTo>
                  <a:lnTo>
                    <a:pt x="68" y="33"/>
                  </a:lnTo>
                  <a:lnTo>
                    <a:pt x="50" y="51"/>
                  </a:lnTo>
                  <a:lnTo>
                    <a:pt x="34" y="84"/>
                  </a:lnTo>
                  <a:lnTo>
                    <a:pt x="17" y="101"/>
                  </a:lnTo>
                  <a:lnTo>
                    <a:pt x="0" y="134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5"/>
                  </a:lnTo>
                  <a:lnTo>
                    <a:pt x="17" y="269"/>
                  </a:lnTo>
                  <a:lnTo>
                    <a:pt x="17" y="286"/>
                  </a:lnTo>
                  <a:lnTo>
                    <a:pt x="34" y="320"/>
                  </a:lnTo>
                  <a:lnTo>
                    <a:pt x="68" y="337"/>
                  </a:lnTo>
                  <a:lnTo>
                    <a:pt x="84" y="354"/>
                  </a:lnTo>
                  <a:lnTo>
                    <a:pt x="119" y="371"/>
                  </a:lnTo>
                  <a:lnTo>
                    <a:pt x="152" y="387"/>
                  </a:lnTo>
                  <a:lnTo>
                    <a:pt x="168" y="3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9"/>
            <p:cNvSpPr>
              <a:spLocks/>
            </p:cNvSpPr>
            <p:nvPr/>
          </p:nvSpPr>
          <p:spPr bwMode="auto">
            <a:xfrm>
              <a:off x="918" y="2672"/>
              <a:ext cx="133" cy="218"/>
            </a:xfrm>
            <a:custGeom>
              <a:avLst/>
              <a:gdLst>
                <a:gd name="T0" fmla="*/ 1331 w 1466"/>
                <a:gd name="T1" fmla="*/ 0 h 2393"/>
                <a:gd name="T2" fmla="*/ 0 w 1466"/>
                <a:gd name="T3" fmla="*/ 2359 h 2393"/>
                <a:gd name="T4" fmla="*/ 169 w 1466"/>
                <a:gd name="T5" fmla="*/ 2393 h 2393"/>
                <a:gd name="T6" fmla="*/ 1466 w 1466"/>
                <a:gd name="T7" fmla="*/ 101 h 2393"/>
                <a:gd name="T8" fmla="*/ 1331 w 1466"/>
                <a:gd name="T9" fmla="*/ 0 h 2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66" h="2393">
                  <a:moveTo>
                    <a:pt x="1331" y="0"/>
                  </a:moveTo>
                  <a:lnTo>
                    <a:pt x="0" y="2359"/>
                  </a:lnTo>
                  <a:lnTo>
                    <a:pt x="169" y="2393"/>
                  </a:lnTo>
                  <a:lnTo>
                    <a:pt x="1466" y="101"/>
                  </a:lnTo>
                  <a:lnTo>
                    <a:pt x="1331" y="0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50"/>
            <p:cNvSpPr>
              <a:spLocks/>
            </p:cNvSpPr>
            <p:nvPr/>
          </p:nvSpPr>
          <p:spPr bwMode="auto">
            <a:xfrm>
              <a:off x="932" y="2681"/>
              <a:ext cx="133" cy="212"/>
            </a:xfrm>
            <a:custGeom>
              <a:avLst/>
              <a:gdLst>
                <a:gd name="T0" fmla="*/ 0 w 1467"/>
                <a:gd name="T1" fmla="*/ 2292 h 2326"/>
                <a:gd name="T2" fmla="*/ 202 w 1467"/>
                <a:gd name="T3" fmla="*/ 2326 h 2326"/>
                <a:gd name="T4" fmla="*/ 1467 w 1467"/>
                <a:gd name="T5" fmla="*/ 118 h 2326"/>
                <a:gd name="T6" fmla="*/ 1315 w 1467"/>
                <a:gd name="T7" fmla="*/ 0 h 2326"/>
                <a:gd name="T8" fmla="*/ 18 w 1467"/>
                <a:gd name="T9" fmla="*/ 2292 h 2326"/>
                <a:gd name="T10" fmla="*/ 0 w 1467"/>
                <a:gd name="T11" fmla="*/ 2292 h 2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67" h="2326">
                  <a:moveTo>
                    <a:pt x="0" y="2292"/>
                  </a:moveTo>
                  <a:lnTo>
                    <a:pt x="202" y="2326"/>
                  </a:lnTo>
                  <a:lnTo>
                    <a:pt x="1467" y="118"/>
                  </a:lnTo>
                  <a:lnTo>
                    <a:pt x="1315" y="0"/>
                  </a:lnTo>
                  <a:lnTo>
                    <a:pt x="18" y="2292"/>
                  </a:lnTo>
                  <a:lnTo>
                    <a:pt x="0" y="2292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797" y="2847"/>
              <a:ext cx="110" cy="184"/>
            </a:xfrm>
            <a:custGeom>
              <a:avLst/>
              <a:gdLst>
                <a:gd name="T0" fmla="*/ 0 w 1213"/>
                <a:gd name="T1" fmla="*/ 792 h 2022"/>
                <a:gd name="T2" fmla="*/ 0 w 1213"/>
                <a:gd name="T3" fmla="*/ 978 h 2022"/>
                <a:gd name="T4" fmla="*/ 17 w 1213"/>
                <a:gd name="T5" fmla="*/ 1146 h 2022"/>
                <a:gd name="T6" fmla="*/ 67 w 1213"/>
                <a:gd name="T7" fmla="*/ 1314 h 2022"/>
                <a:gd name="T8" fmla="*/ 152 w 1213"/>
                <a:gd name="T9" fmla="*/ 1466 h 2022"/>
                <a:gd name="T10" fmla="*/ 235 w 1213"/>
                <a:gd name="T11" fmla="*/ 1617 h 2022"/>
                <a:gd name="T12" fmla="*/ 354 w 1213"/>
                <a:gd name="T13" fmla="*/ 1735 h 2022"/>
                <a:gd name="T14" fmla="*/ 488 w 1213"/>
                <a:gd name="T15" fmla="*/ 1836 h 2022"/>
                <a:gd name="T16" fmla="*/ 640 w 1213"/>
                <a:gd name="T17" fmla="*/ 1921 h 2022"/>
                <a:gd name="T18" fmla="*/ 808 w 1213"/>
                <a:gd name="T19" fmla="*/ 1988 h 2022"/>
                <a:gd name="T20" fmla="*/ 977 w 1213"/>
                <a:gd name="T21" fmla="*/ 2022 h 2022"/>
                <a:gd name="T22" fmla="*/ 994 w 1213"/>
                <a:gd name="T23" fmla="*/ 2022 h 2022"/>
                <a:gd name="T24" fmla="*/ 1028 w 1213"/>
                <a:gd name="T25" fmla="*/ 2022 h 2022"/>
                <a:gd name="T26" fmla="*/ 1045 w 1213"/>
                <a:gd name="T27" fmla="*/ 2022 h 2022"/>
                <a:gd name="T28" fmla="*/ 1079 w 1213"/>
                <a:gd name="T29" fmla="*/ 2022 h 2022"/>
                <a:gd name="T30" fmla="*/ 1095 w 1213"/>
                <a:gd name="T31" fmla="*/ 2022 h 2022"/>
                <a:gd name="T32" fmla="*/ 1112 w 1213"/>
                <a:gd name="T33" fmla="*/ 2022 h 2022"/>
                <a:gd name="T34" fmla="*/ 1146 w 1213"/>
                <a:gd name="T35" fmla="*/ 2022 h 2022"/>
                <a:gd name="T36" fmla="*/ 1162 w 1213"/>
                <a:gd name="T37" fmla="*/ 2022 h 2022"/>
                <a:gd name="T38" fmla="*/ 1196 w 1213"/>
                <a:gd name="T39" fmla="*/ 2022 h 2022"/>
                <a:gd name="T40" fmla="*/ 1213 w 1213"/>
                <a:gd name="T41" fmla="*/ 2022 h 2022"/>
                <a:gd name="T42" fmla="*/ 506 w 1213"/>
                <a:gd name="T43" fmla="*/ 0 h 2022"/>
                <a:gd name="T44" fmla="*/ 438 w 1213"/>
                <a:gd name="T45" fmla="*/ 51 h 2022"/>
                <a:gd name="T46" fmla="*/ 354 w 1213"/>
                <a:gd name="T47" fmla="*/ 101 h 2022"/>
                <a:gd name="T48" fmla="*/ 286 w 1213"/>
                <a:gd name="T49" fmla="*/ 185 h 2022"/>
                <a:gd name="T50" fmla="*/ 235 w 1213"/>
                <a:gd name="T51" fmla="*/ 253 h 2022"/>
                <a:gd name="T52" fmla="*/ 168 w 1213"/>
                <a:gd name="T53" fmla="*/ 337 h 2022"/>
                <a:gd name="T54" fmla="*/ 118 w 1213"/>
                <a:gd name="T55" fmla="*/ 421 h 2022"/>
                <a:gd name="T56" fmla="*/ 84 w 1213"/>
                <a:gd name="T57" fmla="*/ 506 h 2022"/>
                <a:gd name="T58" fmla="*/ 51 w 1213"/>
                <a:gd name="T59" fmla="*/ 590 h 2022"/>
                <a:gd name="T60" fmla="*/ 17 w 1213"/>
                <a:gd name="T61" fmla="*/ 691 h 2022"/>
                <a:gd name="T62" fmla="*/ 0 w 1213"/>
                <a:gd name="T63" fmla="*/ 792 h 20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3" h="2022">
                  <a:moveTo>
                    <a:pt x="0" y="792"/>
                  </a:moveTo>
                  <a:lnTo>
                    <a:pt x="0" y="978"/>
                  </a:lnTo>
                  <a:lnTo>
                    <a:pt x="17" y="1146"/>
                  </a:lnTo>
                  <a:lnTo>
                    <a:pt x="67" y="1314"/>
                  </a:lnTo>
                  <a:lnTo>
                    <a:pt x="152" y="1466"/>
                  </a:lnTo>
                  <a:lnTo>
                    <a:pt x="235" y="1617"/>
                  </a:lnTo>
                  <a:lnTo>
                    <a:pt x="354" y="1735"/>
                  </a:lnTo>
                  <a:lnTo>
                    <a:pt x="488" y="1836"/>
                  </a:lnTo>
                  <a:lnTo>
                    <a:pt x="640" y="1921"/>
                  </a:lnTo>
                  <a:lnTo>
                    <a:pt x="808" y="1988"/>
                  </a:lnTo>
                  <a:lnTo>
                    <a:pt x="977" y="2022"/>
                  </a:lnTo>
                  <a:lnTo>
                    <a:pt x="994" y="2022"/>
                  </a:lnTo>
                  <a:lnTo>
                    <a:pt x="1028" y="2022"/>
                  </a:lnTo>
                  <a:lnTo>
                    <a:pt x="1045" y="2022"/>
                  </a:lnTo>
                  <a:lnTo>
                    <a:pt x="1079" y="2022"/>
                  </a:lnTo>
                  <a:lnTo>
                    <a:pt x="1095" y="2022"/>
                  </a:lnTo>
                  <a:lnTo>
                    <a:pt x="1112" y="2022"/>
                  </a:lnTo>
                  <a:lnTo>
                    <a:pt x="1146" y="2022"/>
                  </a:lnTo>
                  <a:lnTo>
                    <a:pt x="1162" y="2022"/>
                  </a:lnTo>
                  <a:lnTo>
                    <a:pt x="1196" y="2022"/>
                  </a:lnTo>
                  <a:lnTo>
                    <a:pt x="1213" y="2022"/>
                  </a:lnTo>
                  <a:lnTo>
                    <a:pt x="506" y="0"/>
                  </a:lnTo>
                  <a:lnTo>
                    <a:pt x="438" y="51"/>
                  </a:lnTo>
                  <a:lnTo>
                    <a:pt x="354" y="101"/>
                  </a:lnTo>
                  <a:lnTo>
                    <a:pt x="286" y="185"/>
                  </a:lnTo>
                  <a:lnTo>
                    <a:pt x="235" y="253"/>
                  </a:lnTo>
                  <a:lnTo>
                    <a:pt x="168" y="337"/>
                  </a:lnTo>
                  <a:lnTo>
                    <a:pt x="118" y="421"/>
                  </a:lnTo>
                  <a:lnTo>
                    <a:pt x="84" y="506"/>
                  </a:lnTo>
                  <a:lnTo>
                    <a:pt x="51" y="590"/>
                  </a:lnTo>
                  <a:lnTo>
                    <a:pt x="17" y="691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843" y="2830"/>
              <a:ext cx="154" cy="201"/>
            </a:xfrm>
            <a:custGeom>
              <a:avLst/>
              <a:gdLst>
                <a:gd name="T0" fmla="*/ 1684 w 1701"/>
                <a:gd name="T1" fmla="*/ 1230 h 2207"/>
                <a:gd name="T2" fmla="*/ 1701 w 1701"/>
                <a:gd name="T3" fmla="*/ 1061 h 2207"/>
                <a:gd name="T4" fmla="*/ 1684 w 1701"/>
                <a:gd name="T5" fmla="*/ 876 h 2207"/>
                <a:gd name="T6" fmla="*/ 1634 w 1701"/>
                <a:gd name="T7" fmla="*/ 724 h 2207"/>
                <a:gd name="T8" fmla="*/ 1566 w 1701"/>
                <a:gd name="T9" fmla="*/ 556 h 2207"/>
                <a:gd name="T10" fmla="*/ 1465 w 1701"/>
                <a:gd name="T11" fmla="*/ 421 h 2207"/>
                <a:gd name="T12" fmla="*/ 1348 w 1701"/>
                <a:gd name="T13" fmla="*/ 303 h 2207"/>
                <a:gd name="T14" fmla="*/ 1212 w 1701"/>
                <a:gd name="T15" fmla="*/ 185 h 2207"/>
                <a:gd name="T16" fmla="*/ 1077 w 1701"/>
                <a:gd name="T17" fmla="*/ 101 h 2207"/>
                <a:gd name="T18" fmla="*/ 909 w 1701"/>
                <a:gd name="T19" fmla="*/ 50 h 2207"/>
                <a:gd name="T20" fmla="*/ 724 w 1701"/>
                <a:gd name="T21" fmla="*/ 16 h 2207"/>
                <a:gd name="T22" fmla="*/ 656 w 1701"/>
                <a:gd name="T23" fmla="*/ 0 h 2207"/>
                <a:gd name="T24" fmla="*/ 573 w 1701"/>
                <a:gd name="T25" fmla="*/ 0 h 2207"/>
                <a:gd name="T26" fmla="*/ 488 w 1701"/>
                <a:gd name="T27" fmla="*/ 0 h 2207"/>
                <a:gd name="T28" fmla="*/ 421 w 1701"/>
                <a:gd name="T29" fmla="*/ 16 h 2207"/>
                <a:gd name="T30" fmla="*/ 353 w 1701"/>
                <a:gd name="T31" fmla="*/ 34 h 2207"/>
                <a:gd name="T32" fmla="*/ 269 w 1701"/>
                <a:gd name="T33" fmla="*/ 50 h 2207"/>
                <a:gd name="T34" fmla="*/ 201 w 1701"/>
                <a:gd name="T35" fmla="*/ 84 h 2207"/>
                <a:gd name="T36" fmla="*/ 134 w 1701"/>
                <a:gd name="T37" fmla="*/ 101 h 2207"/>
                <a:gd name="T38" fmla="*/ 67 w 1701"/>
                <a:gd name="T39" fmla="*/ 135 h 2207"/>
                <a:gd name="T40" fmla="*/ 0 w 1701"/>
                <a:gd name="T41" fmla="*/ 185 h 2207"/>
                <a:gd name="T42" fmla="*/ 707 w 1701"/>
                <a:gd name="T43" fmla="*/ 2207 h 2207"/>
                <a:gd name="T44" fmla="*/ 858 w 1701"/>
                <a:gd name="T45" fmla="*/ 2190 h 2207"/>
                <a:gd name="T46" fmla="*/ 994 w 1701"/>
                <a:gd name="T47" fmla="*/ 2140 h 2207"/>
                <a:gd name="T48" fmla="*/ 1128 w 1701"/>
                <a:gd name="T49" fmla="*/ 2072 h 2207"/>
                <a:gd name="T50" fmla="*/ 1263 w 1701"/>
                <a:gd name="T51" fmla="*/ 2005 h 2207"/>
                <a:gd name="T52" fmla="*/ 1364 w 1701"/>
                <a:gd name="T53" fmla="*/ 1903 h 2207"/>
                <a:gd name="T54" fmla="*/ 1465 w 1701"/>
                <a:gd name="T55" fmla="*/ 1786 h 2207"/>
                <a:gd name="T56" fmla="*/ 1550 w 1701"/>
                <a:gd name="T57" fmla="*/ 1668 h 2207"/>
                <a:gd name="T58" fmla="*/ 1617 w 1701"/>
                <a:gd name="T59" fmla="*/ 1533 h 2207"/>
                <a:gd name="T60" fmla="*/ 1668 w 1701"/>
                <a:gd name="T61" fmla="*/ 1398 h 2207"/>
                <a:gd name="T62" fmla="*/ 1701 w 1701"/>
                <a:gd name="T63" fmla="*/ 1230 h 2207"/>
                <a:gd name="T64" fmla="*/ 1684 w 1701"/>
                <a:gd name="T65" fmla="*/ 1230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01" h="2207">
                  <a:moveTo>
                    <a:pt x="1684" y="1230"/>
                  </a:moveTo>
                  <a:lnTo>
                    <a:pt x="1701" y="1061"/>
                  </a:lnTo>
                  <a:lnTo>
                    <a:pt x="1684" y="876"/>
                  </a:lnTo>
                  <a:lnTo>
                    <a:pt x="1634" y="724"/>
                  </a:lnTo>
                  <a:lnTo>
                    <a:pt x="1566" y="556"/>
                  </a:lnTo>
                  <a:lnTo>
                    <a:pt x="1465" y="421"/>
                  </a:lnTo>
                  <a:lnTo>
                    <a:pt x="1348" y="303"/>
                  </a:lnTo>
                  <a:lnTo>
                    <a:pt x="1212" y="185"/>
                  </a:lnTo>
                  <a:lnTo>
                    <a:pt x="1077" y="101"/>
                  </a:lnTo>
                  <a:lnTo>
                    <a:pt x="909" y="50"/>
                  </a:lnTo>
                  <a:lnTo>
                    <a:pt x="724" y="16"/>
                  </a:lnTo>
                  <a:lnTo>
                    <a:pt x="656" y="0"/>
                  </a:lnTo>
                  <a:lnTo>
                    <a:pt x="573" y="0"/>
                  </a:lnTo>
                  <a:lnTo>
                    <a:pt x="488" y="0"/>
                  </a:lnTo>
                  <a:lnTo>
                    <a:pt x="421" y="16"/>
                  </a:lnTo>
                  <a:lnTo>
                    <a:pt x="353" y="34"/>
                  </a:lnTo>
                  <a:lnTo>
                    <a:pt x="269" y="50"/>
                  </a:lnTo>
                  <a:lnTo>
                    <a:pt x="201" y="84"/>
                  </a:lnTo>
                  <a:lnTo>
                    <a:pt x="134" y="101"/>
                  </a:lnTo>
                  <a:lnTo>
                    <a:pt x="67" y="135"/>
                  </a:lnTo>
                  <a:lnTo>
                    <a:pt x="0" y="185"/>
                  </a:lnTo>
                  <a:lnTo>
                    <a:pt x="707" y="2207"/>
                  </a:lnTo>
                  <a:lnTo>
                    <a:pt x="858" y="2190"/>
                  </a:lnTo>
                  <a:lnTo>
                    <a:pt x="994" y="2140"/>
                  </a:lnTo>
                  <a:lnTo>
                    <a:pt x="1128" y="2072"/>
                  </a:lnTo>
                  <a:lnTo>
                    <a:pt x="1263" y="2005"/>
                  </a:lnTo>
                  <a:lnTo>
                    <a:pt x="1364" y="1903"/>
                  </a:lnTo>
                  <a:lnTo>
                    <a:pt x="1465" y="1786"/>
                  </a:lnTo>
                  <a:lnTo>
                    <a:pt x="1550" y="1668"/>
                  </a:lnTo>
                  <a:lnTo>
                    <a:pt x="1617" y="1533"/>
                  </a:lnTo>
                  <a:lnTo>
                    <a:pt x="1668" y="1398"/>
                  </a:lnTo>
                  <a:lnTo>
                    <a:pt x="1701" y="1230"/>
                  </a:lnTo>
                  <a:lnTo>
                    <a:pt x="1684" y="1230"/>
                  </a:lnTo>
                  <a:close/>
                </a:path>
              </a:pathLst>
            </a:custGeom>
            <a:solidFill>
              <a:srgbClr val="D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925" y="2893"/>
              <a:ext cx="37" cy="37"/>
            </a:xfrm>
            <a:custGeom>
              <a:avLst/>
              <a:gdLst>
                <a:gd name="T0" fmla="*/ 186 w 405"/>
                <a:gd name="T1" fmla="*/ 387 h 403"/>
                <a:gd name="T2" fmla="*/ 219 w 405"/>
                <a:gd name="T3" fmla="*/ 403 h 403"/>
                <a:gd name="T4" fmla="*/ 253 w 405"/>
                <a:gd name="T5" fmla="*/ 403 h 403"/>
                <a:gd name="T6" fmla="*/ 287 w 405"/>
                <a:gd name="T7" fmla="*/ 387 h 403"/>
                <a:gd name="T8" fmla="*/ 303 w 405"/>
                <a:gd name="T9" fmla="*/ 370 h 403"/>
                <a:gd name="T10" fmla="*/ 337 w 405"/>
                <a:gd name="T11" fmla="*/ 353 h 403"/>
                <a:gd name="T12" fmla="*/ 354 w 405"/>
                <a:gd name="T13" fmla="*/ 336 h 403"/>
                <a:gd name="T14" fmla="*/ 371 w 405"/>
                <a:gd name="T15" fmla="*/ 320 h 403"/>
                <a:gd name="T16" fmla="*/ 388 w 405"/>
                <a:gd name="T17" fmla="*/ 286 h 403"/>
                <a:gd name="T18" fmla="*/ 405 w 405"/>
                <a:gd name="T19" fmla="*/ 252 h 403"/>
                <a:gd name="T20" fmla="*/ 405 w 405"/>
                <a:gd name="T21" fmla="*/ 219 h 403"/>
                <a:gd name="T22" fmla="*/ 405 w 405"/>
                <a:gd name="T23" fmla="*/ 185 h 403"/>
                <a:gd name="T24" fmla="*/ 405 w 405"/>
                <a:gd name="T25" fmla="*/ 151 h 403"/>
                <a:gd name="T26" fmla="*/ 405 w 405"/>
                <a:gd name="T27" fmla="*/ 134 h 403"/>
                <a:gd name="T28" fmla="*/ 388 w 405"/>
                <a:gd name="T29" fmla="*/ 100 h 403"/>
                <a:gd name="T30" fmla="*/ 371 w 405"/>
                <a:gd name="T31" fmla="*/ 67 h 403"/>
                <a:gd name="T32" fmla="*/ 354 w 405"/>
                <a:gd name="T33" fmla="*/ 49 h 403"/>
                <a:gd name="T34" fmla="*/ 320 w 405"/>
                <a:gd name="T35" fmla="*/ 33 h 403"/>
                <a:gd name="T36" fmla="*/ 287 w 405"/>
                <a:gd name="T37" fmla="*/ 16 h 403"/>
                <a:gd name="T38" fmla="*/ 269 w 405"/>
                <a:gd name="T39" fmla="*/ 0 h 403"/>
                <a:gd name="T40" fmla="*/ 236 w 405"/>
                <a:gd name="T41" fmla="*/ 0 h 403"/>
                <a:gd name="T42" fmla="*/ 202 w 405"/>
                <a:gd name="T43" fmla="*/ 0 h 403"/>
                <a:gd name="T44" fmla="*/ 168 w 405"/>
                <a:gd name="T45" fmla="*/ 0 h 403"/>
                <a:gd name="T46" fmla="*/ 135 w 405"/>
                <a:gd name="T47" fmla="*/ 16 h 403"/>
                <a:gd name="T48" fmla="*/ 101 w 405"/>
                <a:gd name="T49" fmla="*/ 16 h 403"/>
                <a:gd name="T50" fmla="*/ 85 w 405"/>
                <a:gd name="T51" fmla="*/ 49 h 403"/>
                <a:gd name="T52" fmla="*/ 67 w 405"/>
                <a:gd name="T53" fmla="*/ 67 h 403"/>
                <a:gd name="T54" fmla="*/ 34 w 405"/>
                <a:gd name="T55" fmla="*/ 84 h 403"/>
                <a:gd name="T56" fmla="*/ 34 w 405"/>
                <a:gd name="T57" fmla="*/ 118 h 403"/>
                <a:gd name="T58" fmla="*/ 17 w 405"/>
                <a:gd name="T59" fmla="*/ 151 h 403"/>
                <a:gd name="T60" fmla="*/ 17 w 405"/>
                <a:gd name="T61" fmla="*/ 185 h 403"/>
                <a:gd name="T62" fmla="*/ 0 w 405"/>
                <a:gd name="T63" fmla="*/ 201 h 403"/>
                <a:gd name="T64" fmla="*/ 17 w 405"/>
                <a:gd name="T65" fmla="*/ 235 h 403"/>
                <a:gd name="T66" fmla="*/ 17 w 405"/>
                <a:gd name="T67" fmla="*/ 269 h 403"/>
                <a:gd name="T68" fmla="*/ 34 w 405"/>
                <a:gd name="T69" fmla="*/ 302 h 403"/>
                <a:gd name="T70" fmla="*/ 51 w 405"/>
                <a:gd name="T71" fmla="*/ 320 h 403"/>
                <a:gd name="T72" fmla="*/ 67 w 405"/>
                <a:gd name="T73" fmla="*/ 353 h 403"/>
                <a:gd name="T74" fmla="*/ 101 w 405"/>
                <a:gd name="T75" fmla="*/ 370 h 403"/>
                <a:gd name="T76" fmla="*/ 118 w 405"/>
                <a:gd name="T77" fmla="*/ 387 h 403"/>
                <a:gd name="T78" fmla="*/ 152 w 405"/>
                <a:gd name="T79" fmla="*/ 387 h 403"/>
                <a:gd name="T80" fmla="*/ 186 w 405"/>
                <a:gd name="T81" fmla="*/ 403 h 403"/>
                <a:gd name="T82" fmla="*/ 186 w 405"/>
                <a:gd name="T83" fmla="*/ 387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05" h="403">
                  <a:moveTo>
                    <a:pt x="186" y="387"/>
                  </a:moveTo>
                  <a:lnTo>
                    <a:pt x="219" y="403"/>
                  </a:lnTo>
                  <a:lnTo>
                    <a:pt x="253" y="403"/>
                  </a:lnTo>
                  <a:lnTo>
                    <a:pt x="287" y="387"/>
                  </a:lnTo>
                  <a:lnTo>
                    <a:pt x="303" y="370"/>
                  </a:lnTo>
                  <a:lnTo>
                    <a:pt x="337" y="353"/>
                  </a:lnTo>
                  <a:lnTo>
                    <a:pt x="354" y="336"/>
                  </a:lnTo>
                  <a:lnTo>
                    <a:pt x="371" y="320"/>
                  </a:lnTo>
                  <a:lnTo>
                    <a:pt x="388" y="286"/>
                  </a:lnTo>
                  <a:lnTo>
                    <a:pt x="405" y="252"/>
                  </a:lnTo>
                  <a:lnTo>
                    <a:pt x="405" y="219"/>
                  </a:lnTo>
                  <a:lnTo>
                    <a:pt x="405" y="185"/>
                  </a:lnTo>
                  <a:lnTo>
                    <a:pt x="405" y="151"/>
                  </a:lnTo>
                  <a:lnTo>
                    <a:pt x="405" y="134"/>
                  </a:lnTo>
                  <a:lnTo>
                    <a:pt x="388" y="100"/>
                  </a:lnTo>
                  <a:lnTo>
                    <a:pt x="371" y="67"/>
                  </a:lnTo>
                  <a:lnTo>
                    <a:pt x="354" y="49"/>
                  </a:lnTo>
                  <a:lnTo>
                    <a:pt x="320" y="33"/>
                  </a:lnTo>
                  <a:lnTo>
                    <a:pt x="287" y="16"/>
                  </a:lnTo>
                  <a:lnTo>
                    <a:pt x="269" y="0"/>
                  </a:lnTo>
                  <a:lnTo>
                    <a:pt x="236" y="0"/>
                  </a:lnTo>
                  <a:lnTo>
                    <a:pt x="202" y="0"/>
                  </a:lnTo>
                  <a:lnTo>
                    <a:pt x="168" y="0"/>
                  </a:lnTo>
                  <a:lnTo>
                    <a:pt x="135" y="16"/>
                  </a:lnTo>
                  <a:lnTo>
                    <a:pt x="101" y="16"/>
                  </a:lnTo>
                  <a:lnTo>
                    <a:pt x="85" y="49"/>
                  </a:lnTo>
                  <a:lnTo>
                    <a:pt x="67" y="67"/>
                  </a:lnTo>
                  <a:lnTo>
                    <a:pt x="34" y="84"/>
                  </a:lnTo>
                  <a:lnTo>
                    <a:pt x="34" y="118"/>
                  </a:lnTo>
                  <a:lnTo>
                    <a:pt x="17" y="151"/>
                  </a:lnTo>
                  <a:lnTo>
                    <a:pt x="17" y="185"/>
                  </a:lnTo>
                  <a:lnTo>
                    <a:pt x="0" y="201"/>
                  </a:lnTo>
                  <a:lnTo>
                    <a:pt x="17" y="235"/>
                  </a:lnTo>
                  <a:lnTo>
                    <a:pt x="17" y="269"/>
                  </a:lnTo>
                  <a:lnTo>
                    <a:pt x="34" y="302"/>
                  </a:lnTo>
                  <a:lnTo>
                    <a:pt x="51" y="320"/>
                  </a:lnTo>
                  <a:lnTo>
                    <a:pt x="67" y="353"/>
                  </a:lnTo>
                  <a:lnTo>
                    <a:pt x="101" y="370"/>
                  </a:lnTo>
                  <a:lnTo>
                    <a:pt x="118" y="387"/>
                  </a:lnTo>
                  <a:lnTo>
                    <a:pt x="152" y="387"/>
                  </a:lnTo>
                  <a:lnTo>
                    <a:pt x="186" y="403"/>
                  </a:lnTo>
                  <a:lnTo>
                    <a:pt x="186" y="38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54"/>
            <p:cNvSpPr>
              <a:spLocks/>
            </p:cNvSpPr>
            <p:nvPr/>
          </p:nvSpPr>
          <p:spPr bwMode="auto">
            <a:xfrm>
              <a:off x="933" y="2942"/>
              <a:ext cx="222" cy="125"/>
            </a:xfrm>
            <a:custGeom>
              <a:avLst/>
              <a:gdLst>
                <a:gd name="T0" fmla="*/ 2426 w 2442"/>
                <a:gd name="T1" fmla="*/ 1246 h 1381"/>
                <a:gd name="T2" fmla="*/ 16 w 2442"/>
                <a:gd name="T3" fmla="*/ 0 h 1381"/>
                <a:gd name="T4" fmla="*/ 0 w 2442"/>
                <a:gd name="T5" fmla="*/ 168 h 1381"/>
                <a:gd name="T6" fmla="*/ 2341 w 2442"/>
                <a:gd name="T7" fmla="*/ 1381 h 1381"/>
                <a:gd name="T8" fmla="*/ 2442 w 2442"/>
                <a:gd name="T9" fmla="*/ 1246 h 1381"/>
                <a:gd name="T10" fmla="*/ 2426 w 2442"/>
                <a:gd name="T11" fmla="*/ 1246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42" h="1381">
                  <a:moveTo>
                    <a:pt x="2426" y="1246"/>
                  </a:moveTo>
                  <a:lnTo>
                    <a:pt x="16" y="0"/>
                  </a:lnTo>
                  <a:lnTo>
                    <a:pt x="0" y="168"/>
                  </a:lnTo>
                  <a:lnTo>
                    <a:pt x="2341" y="1381"/>
                  </a:lnTo>
                  <a:lnTo>
                    <a:pt x="2442" y="1246"/>
                  </a:lnTo>
                  <a:lnTo>
                    <a:pt x="2426" y="1246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932" y="2957"/>
              <a:ext cx="214" cy="126"/>
            </a:xfrm>
            <a:custGeom>
              <a:avLst/>
              <a:gdLst>
                <a:gd name="T0" fmla="*/ 18 w 2359"/>
                <a:gd name="T1" fmla="*/ 0 h 1381"/>
                <a:gd name="T2" fmla="*/ 0 w 2359"/>
                <a:gd name="T3" fmla="*/ 186 h 1381"/>
                <a:gd name="T4" fmla="*/ 2242 w 2359"/>
                <a:gd name="T5" fmla="*/ 1381 h 1381"/>
                <a:gd name="T6" fmla="*/ 2359 w 2359"/>
                <a:gd name="T7" fmla="*/ 1213 h 1381"/>
                <a:gd name="T8" fmla="*/ 18 w 2359"/>
                <a:gd name="T9" fmla="*/ 0 h 1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59" h="1381">
                  <a:moveTo>
                    <a:pt x="18" y="0"/>
                  </a:moveTo>
                  <a:lnTo>
                    <a:pt x="0" y="186"/>
                  </a:lnTo>
                  <a:lnTo>
                    <a:pt x="2242" y="1381"/>
                  </a:lnTo>
                  <a:lnTo>
                    <a:pt x="2359" y="1213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56"/>
            <p:cNvSpPr>
              <a:spLocks/>
            </p:cNvSpPr>
            <p:nvPr/>
          </p:nvSpPr>
          <p:spPr bwMode="auto">
            <a:xfrm>
              <a:off x="1105" y="2946"/>
              <a:ext cx="177" cy="299"/>
            </a:xfrm>
            <a:custGeom>
              <a:avLst/>
              <a:gdLst>
                <a:gd name="T0" fmla="*/ 18 w 1955"/>
                <a:gd name="T1" fmla="*/ 1297 h 3286"/>
                <a:gd name="T2" fmla="*/ 0 w 1955"/>
                <a:gd name="T3" fmla="*/ 1584 h 3286"/>
                <a:gd name="T4" fmla="*/ 51 w 1955"/>
                <a:gd name="T5" fmla="*/ 1870 h 3286"/>
                <a:gd name="T6" fmla="*/ 119 w 1955"/>
                <a:gd name="T7" fmla="*/ 2140 h 3286"/>
                <a:gd name="T8" fmla="*/ 236 w 1955"/>
                <a:gd name="T9" fmla="*/ 2376 h 3286"/>
                <a:gd name="T10" fmla="*/ 388 w 1955"/>
                <a:gd name="T11" fmla="*/ 2612 h 3286"/>
                <a:gd name="T12" fmla="*/ 573 w 1955"/>
                <a:gd name="T13" fmla="*/ 2814 h 3286"/>
                <a:gd name="T14" fmla="*/ 793 w 1955"/>
                <a:gd name="T15" fmla="*/ 2982 h 3286"/>
                <a:gd name="T16" fmla="*/ 1028 w 1955"/>
                <a:gd name="T17" fmla="*/ 3117 h 3286"/>
                <a:gd name="T18" fmla="*/ 1297 w 1955"/>
                <a:gd name="T19" fmla="*/ 3219 h 3286"/>
                <a:gd name="T20" fmla="*/ 1584 w 1955"/>
                <a:gd name="T21" fmla="*/ 3269 h 3286"/>
                <a:gd name="T22" fmla="*/ 1618 w 1955"/>
                <a:gd name="T23" fmla="*/ 3286 h 3286"/>
                <a:gd name="T24" fmla="*/ 1651 w 1955"/>
                <a:gd name="T25" fmla="*/ 3286 h 3286"/>
                <a:gd name="T26" fmla="*/ 1702 w 1955"/>
                <a:gd name="T27" fmla="*/ 3286 h 3286"/>
                <a:gd name="T28" fmla="*/ 1736 w 1955"/>
                <a:gd name="T29" fmla="*/ 3286 h 3286"/>
                <a:gd name="T30" fmla="*/ 1770 w 1955"/>
                <a:gd name="T31" fmla="*/ 3286 h 3286"/>
                <a:gd name="T32" fmla="*/ 1803 w 1955"/>
                <a:gd name="T33" fmla="*/ 3286 h 3286"/>
                <a:gd name="T34" fmla="*/ 1854 w 1955"/>
                <a:gd name="T35" fmla="*/ 3286 h 3286"/>
                <a:gd name="T36" fmla="*/ 1888 w 1955"/>
                <a:gd name="T37" fmla="*/ 3286 h 3286"/>
                <a:gd name="T38" fmla="*/ 1921 w 1955"/>
                <a:gd name="T39" fmla="*/ 3286 h 3286"/>
                <a:gd name="T40" fmla="*/ 1955 w 1955"/>
                <a:gd name="T41" fmla="*/ 3286 h 3286"/>
                <a:gd name="T42" fmla="*/ 826 w 1955"/>
                <a:gd name="T43" fmla="*/ 0 h 3286"/>
                <a:gd name="T44" fmla="*/ 708 w 1955"/>
                <a:gd name="T45" fmla="*/ 85 h 3286"/>
                <a:gd name="T46" fmla="*/ 590 w 1955"/>
                <a:gd name="T47" fmla="*/ 186 h 3286"/>
                <a:gd name="T48" fmla="*/ 472 w 1955"/>
                <a:gd name="T49" fmla="*/ 304 h 3286"/>
                <a:gd name="T50" fmla="*/ 371 w 1955"/>
                <a:gd name="T51" fmla="*/ 421 h 3286"/>
                <a:gd name="T52" fmla="*/ 287 w 1955"/>
                <a:gd name="T53" fmla="*/ 556 h 3286"/>
                <a:gd name="T54" fmla="*/ 202 w 1955"/>
                <a:gd name="T55" fmla="*/ 690 h 3286"/>
                <a:gd name="T56" fmla="*/ 135 w 1955"/>
                <a:gd name="T57" fmla="*/ 826 h 3286"/>
                <a:gd name="T58" fmla="*/ 85 w 1955"/>
                <a:gd name="T59" fmla="*/ 977 h 3286"/>
                <a:gd name="T60" fmla="*/ 51 w 1955"/>
                <a:gd name="T61" fmla="*/ 1129 h 3286"/>
                <a:gd name="T62" fmla="*/ 18 w 1955"/>
                <a:gd name="T63" fmla="*/ 1297 h 3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955" h="3286">
                  <a:moveTo>
                    <a:pt x="18" y="1297"/>
                  </a:moveTo>
                  <a:lnTo>
                    <a:pt x="0" y="1584"/>
                  </a:lnTo>
                  <a:lnTo>
                    <a:pt x="51" y="1870"/>
                  </a:lnTo>
                  <a:lnTo>
                    <a:pt x="119" y="2140"/>
                  </a:lnTo>
                  <a:lnTo>
                    <a:pt x="236" y="2376"/>
                  </a:lnTo>
                  <a:lnTo>
                    <a:pt x="388" y="2612"/>
                  </a:lnTo>
                  <a:lnTo>
                    <a:pt x="573" y="2814"/>
                  </a:lnTo>
                  <a:lnTo>
                    <a:pt x="793" y="2982"/>
                  </a:lnTo>
                  <a:lnTo>
                    <a:pt x="1028" y="3117"/>
                  </a:lnTo>
                  <a:lnTo>
                    <a:pt x="1297" y="3219"/>
                  </a:lnTo>
                  <a:lnTo>
                    <a:pt x="1584" y="3269"/>
                  </a:lnTo>
                  <a:lnTo>
                    <a:pt x="1618" y="3286"/>
                  </a:lnTo>
                  <a:lnTo>
                    <a:pt x="1651" y="3286"/>
                  </a:lnTo>
                  <a:lnTo>
                    <a:pt x="1702" y="3286"/>
                  </a:lnTo>
                  <a:lnTo>
                    <a:pt x="1736" y="3286"/>
                  </a:lnTo>
                  <a:lnTo>
                    <a:pt x="1770" y="3286"/>
                  </a:lnTo>
                  <a:lnTo>
                    <a:pt x="1803" y="3286"/>
                  </a:lnTo>
                  <a:lnTo>
                    <a:pt x="1854" y="3286"/>
                  </a:lnTo>
                  <a:lnTo>
                    <a:pt x="1888" y="3286"/>
                  </a:lnTo>
                  <a:lnTo>
                    <a:pt x="1921" y="3286"/>
                  </a:lnTo>
                  <a:lnTo>
                    <a:pt x="1955" y="3286"/>
                  </a:lnTo>
                  <a:lnTo>
                    <a:pt x="826" y="0"/>
                  </a:lnTo>
                  <a:lnTo>
                    <a:pt x="708" y="85"/>
                  </a:lnTo>
                  <a:lnTo>
                    <a:pt x="590" y="186"/>
                  </a:lnTo>
                  <a:lnTo>
                    <a:pt x="472" y="304"/>
                  </a:lnTo>
                  <a:lnTo>
                    <a:pt x="371" y="421"/>
                  </a:lnTo>
                  <a:lnTo>
                    <a:pt x="287" y="556"/>
                  </a:lnTo>
                  <a:lnTo>
                    <a:pt x="202" y="690"/>
                  </a:lnTo>
                  <a:lnTo>
                    <a:pt x="135" y="826"/>
                  </a:lnTo>
                  <a:lnTo>
                    <a:pt x="85" y="977"/>
                  </a:lnTo>
                  <a:lnTo>
                    <a:pt x="51" y="1129"/>
                  </a:lnTo>
                  <a:lnTo>
                    <a:pt x="18" y="1297"/>
                  </a:lnTo>
                  <a:close/>
                </a:path>
              </a:pathLst>
            </a:custGeom>
            <a:solidFill>
              <a:srgbClr val="3687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57"/>
            <p:cNvSpPr>
              <a:spLocks/>
            </p:cNvSpPr>
            <p:nvPr/>
          </p:nvSpPr>
          <p:spPr bwMode="auto">
            <a:xfrm>
              <a:off x="1131" y="3008"/>
              <a:ext cx="84" cy="176"/>
            </a:xfrm>
            <a:custGeom>
              <a:avLst/>
              <a:gdLst>
                <a:gd name="T0" fmla="*/ 336 w 927"/>
                <a:gd name="T1" fmla="*/ 0 h 1938"/>
                <a:gd name="T2" fmla="*/ 927 w 927"/>
                <a:gd name="T3" fmla="*/ 1938 h 1938"/>
                <a:gd name="T4" fmla="*/ 909 w 927"/>
                <a:gd name="T5" fmla="*/ 1938 h 1938"/>
                <a:gd name="T6" fmla="*/ 876 w 927"/>
                <a:gd name="T7" fmla="*/ 1938 h 1938"/>
                <a:gd name="T8" fmla="*/ 826 w 927"/>
                <a:gd name="T9" fmla="*/ 1921 h 1938"/>
                <a:gd name="T10" fmla="*/ 741 w 927"/>
                <a:gd name="T11" fmla="*/ 1921 h 1938"/>
                <a:gd name="T12" fmla="*/ 657 w 927"/>
                <a:gd name="T13" fmla="*/ 1887 h 1938"/>
                <a:gd name="T14" fmla="*/ 573 w 927"/>
                <a:gd name="T15" fmla="*/ 1853 h 1938"/>
                <a:gd name="T16" fmla="*/ 472 w 927"/>
                <a:gd name="T17" fmla="*/ 1786 h 1938"/>
                <a:gd name="T18" fmla="*/ 371 w 927"/>
                <a:gd name="T19" fmla="*/ 1702 h 1938"/>
                <a:gd name="T20" fmla="*/ 269 w 927"/>
                <a:gd name="T21" fmla="*/ 1584 h 1938"/>
                <a:gd name="T22" fmla="*/ 185 w 927"/>
                <a:gd name="T23" fmla="*/ 1432 h 1938"/>
                <a:gd name="T24" fmla="*/ 67 w 927"/>
                <a:gd name="T25" fmla="*/ 1163 h 1938"/>
                <a:gd name="T26" fmla="*/ 17 w 927"/>
                <a:gd name="T27" fmla="*/ 927 h 1938"/>
                <a:gd name="T28" fmla="*/ 0 w 927"/>
                <a:gd name="T29" fmla="*/ 708 h 1938"/>
                <a:gd name="T30" fmla="*/ 33 w 927"/>
                <a:gd name="T31" fmla="*/ 522 h 1938"/>
                <a:gd name="T32" fmla="*/ 84 w 927"/>
                <a:gd name="T33" fmla="*/ 354 h 1938"/>
                <a:gd name="T34" fmla="*/ 152 w 927"/>
                <a:gd name="T35" fmla="*/ 236 h 1938"/>
                <a:gd name="T36" fmla="*/ 219 w 927"/>
                <a:gd name="T37" fmla="*/ 135 h 1938"/>
                <a:gd name="T38" fmla="*/ 269 w 927"/>
                <a:gd name="T39" fmla="*/ 51 h 1938"/>
                <a:gd name="T40" fmla="*/ 320 w 927"/>
                <a:gd name="T41" fmla="*/ 16 h 1938"/>
                <a:gd name="T42" fmla="*/ 336 w 927"/>
                <a:gd name="T43" fmla="*/ 0 h 1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27" h="1938">
                  <a:moveTo>
                    <a:pt x="336" y="0"/>
                  </a:moveTo>
                  <a:lnTo>
                    <a:pt x="927" y="1938"/>
                  </a:lnTo>
                  <a:lnTo>
                    <a:pt x="909" y="1938"/>
                  </a:lnTo>
                  <a:lnTo>
                    <a:pt x="876" y="1938"/>
                  </a:lnTo>
                  <a:lnTo>
                    <a:pt x="826" y="1921"/>
                  </a:lnTo>
                  <a:lnTo>
                    <a:pt x="741" y="1921"/>
                  </a:lnTo>
                  <a:lnTo>
                    <a:pt x="657" y="1887"/>
                  </a:lnTo>
                  <a:lnTo>
                    <a:pt x="573" y="1853"/>
                  </a:lnTo>
                  <a:lnTo>
                    <a:pt x="472" y="1786"/>
                  </a:lnTo>
                  <a:lnTo>
                    <a:pt x="371" y="1702"/>
                  </a:lnTo>
                  <a:lnTo>
                    <a:pt x="269" y="1584"/>
                  </a:lnTo>
                  <a:lnTo>
                    <a:pt x="185" y="1432"/>
                  </a:lnTo>
                  <a:lnTo>
                    <a:pt x="67" y="1163"/>
                  </a:lnTo>
                  <a:lnTo>
                    <a:pt x="17" y="927"/>
                  </a:lnTo>
                  <a:lnTo>
                    <a:pt x="0" y="708"/>
                  </a:lnTo>
                  <a:lnTo>
                    <a:pt x="33" y="522"/>
                  </a:lnTo>
                  <a:lnTo>
                    <a:pt x="84" y="354"/>
                  </a:lnTo>
                  <a:lnTo>
                    <a:pt x="152" y="236"/>
                  </a:lnTo>
                  <a:lnTo>
                    <a:pt x="219" y="135"/>
                  </a:lnTo>
                  <a:lnTo>
                    <a:pt x="269" y="51"/>
                  </a:lnTo>
                  <a:lnTo>
                    <a:pt x="320" y="16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rgbClr val="593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58"/>
            <p:cNvSpPr>
              <a:spLocks/>
            </p:cNvSpPr>
            <p:nvPr/>
          </p:nvSpPr>
          <p:spPr bwMode="auto">
            <a:xfrm>
              <a:off x="1180" y="2922"/>
              <a:ext cx="249" cy="323"/>
            </a:xfrm>
            <a:custGeom>
              <a:avLst/>
              <a:gdLst>
                <a:gd name="T0" fmla="*/ 2729 w 2746"/>
                <a:gd name="T1" fmla="*/ 1971 h 3555"/>
                <a:gd name="T2" fmla="*/ 2746 w 2746"/>
                <a:gd name="T3" fmla="*/ 1685 h 3555"/>
                <a:gd name="T4" fmla="*/ 2713 w 2746"/>
                <a:gd name="T5" fmla="*/ 1415 h 3555"/>
                <a:gd name="T6" fmla="*/ 2628 w 2746"/>
                <a:gd name="T7" fmla="*/ 1145 h 3555"/>
                <a:gd name="T8" fmla="*/ 2511 w 2746"/>
                <a:gd name="T9" fmla="*/ 892 h 3555"/>
                <a:gd name="T10" fmla="*/ 2359 w 2746"/>
                <a:gd name="T11" fmla="*/ 674 h 3555"/>
                <a:gd name="T12" fmla="*/ 2173 w 2746"/>
                <a:gd name="T13" fmla="*/ 471 h 3555"/>
                <a:gd name="T14" fmla="*/ 1954 w 2746"/>
                <a:gd name="T15" fmla="*/ 303 h 3555"/>
                <a:gd name="T16" fmla="*/ 1718 w 2746"/>
                <a:gd name="T17" fmla="*/ 152 h 3555"/>
                <a:gd name="T18" fmla="*/ 1449 w 2746"/>
                <a:gd name="T19" fmla="*/ 67 h 3555"/>
                <a:gd name="T20" fmla="*/ 1163 w 2746"/>
                <a:gd name="T21" fmla="*/ 0 h 3555"/>
                <a:gd name="T22" fmla="*/ 1044 w 2746"/>
                <a:gd name="T23" fmla="*/ 0 h 3555"/>
                <a:gd name="T24" fmla="*/ 910 w 2746"/>
                <a:gd name="T25" fmla="*/ 0 h 3555"/>
                <a:gd name="T26" fmla="*/ 792 w 2746"/>
                <a:gd name="T27" fmla="*/ 0 h 3555"/>
                <a:gd name="T28" fmla="*/ 674 w 2746"/>
                <a:gd name="T29" fmla="*/ 16 h 3555"/>
                <a:gd name="T30" fmla="*/ 556 w 2746"/>
                <a:gd name="T31" fmla="*/ 33 h 3555"/>
                <a:gd name="T32" fmla="*/ 438 w 2746"/>
                <a:gd name="T33" fmla="*/ 67 h 3555"/>
                <a:gd name="T34" fmla="*/ 320 w 2746"/>
                <a:gd name="T35" fmla="*/ 117 h 3555"/>
                <a:gd name="T36" fmla="*/ 219 w 2746"/>
                <a:gd name="T37" fmla="*/ 152 h 3555"/>
                <a:gd name="T38" fmla="*/ 101 w 2746"/>
                <a:gd name="T39" fmla="*/ 219 h 3555"/>
                <a:gd name="T40" fmla="*/ 0 w 2746"/>
                <a:gd name="T41" fmla="*/ 269 h 3555"/>
                <a:gd name="T42" fmla="*/ 1129 w 2746"/>
                <a:gd name="T43" fmla="*/ 3555 h 3555"/>
                <a:gd name="T44" fmla="*/ 1382 w 2746"/>
                <a:gd name="T45" fmla="*/ 3504 h 3555"/>
                <a:gd name="T46" fmla="*/ 1600 w 2746"/>
                <a:gd name="T47" fmla="*/ 3437 h 3555"/>
                <a:gd name="T48" fmla="*/ 1819 w 2746"/>
                <a:gd name="T49" fmla="*/ 3336 h 3555"/>
                <a:gd name="T50" fmla="*/ 2021 w 2746"/>
                <a:gd name="T51" fmla="*/ 3201 h 3555"/>
                <a:gd name="T52" fmla="*/ 2207 w 2746"/>
                <a:gd name="T53" fmla="*/ 3049 h 3555"/>
                <a:gd name="T54" fmla="*/ 2359 w 2746"/>
                <a:gd name="T55" fmla="*/ 2881 h 3555"/>
                <a:gd name="T56" fmla="*/ 2493 w 2746"/>
                <a:gd name="T57" fmla="*/ 2679 h 3555"/>
                <a:gd name="T58" fmla="*/ 2612 w 2746"/>
                <a:gd name="T59" fmla="*/ 2460 h 3555"/>
                <a:gd name="T60" fmla="*/ 2679 w 2746"/>
                <a:gd name="T61" fmla="*/ 2224 h 3555"/>
                <a:gd name="T62" fmla="*/ 2729 w 2746"/>
                <a:gd name="T63" fmla="*/ 1988 h 3555"/>
                <a:gd name="T64" fmla="*/ 2729 w 2746"/>
                <a:gd name="T65" fmla="*/ 1971 h 3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46" h="3555">
                  <a:moveTo>
                    <a:pt x="2729" y="1971"/>
                  </a:moveTo>
                  <a:lnTo>
                    <a:pt x="2746" y="1685"/>
                  </a:lnTo>
                  <a:lnTo>
                    <a:pt x="2713" y="1415"/>
                  </a:lnTo>
                  <a:lnTo>
                    <a:pt x="2628" y="1145"/>
                  </a:lnTo>
                  <a:lnTo>
                    <a:pt x="2511" y="892"/>
                  </a:lnTo>
                  <a:lnTo>
                    <a:pt x="2359" y="674"/>
                  </a:lnTo>
                  <a:lnTo>
                    <a:pt x="2173" y="471"/>
                  </a:lnTo>
                  <a:lnTo>
                    <a:pt x="1954" y="303"/>
                  </a:lnTo>
                  <a:lnTo>
                    <a:pt x="1718" y="152"/>
                  </a:lnTo>
                  <a:lnTo>
                    <a:pt x="1449" y="67"/>
                  </a:lnTo>
                  <a:lnTo>
                    <a:pt x="1163" y="0"/>
                  </a:lnTo>
                  <a:lnTo>
                    <a:pt x="1044" y="0"/>
                  </a:lnTo>
                  <a:lnTo>
                    <a:pt x="910" y="0"/>
                  </a:lnTo>
                  <a:lnTo>
                    <a:pt x="792" y="0"/>
                  </a:lnTo>
                  <a:lnTo>
                    <a:pt x="674" y="16"/>
                  </a:lnTo>
                  <a:lnTo>
                    <a:pt x="556" y="33"/>
                  </a:lnTo>
                  <a:lnTo>
                    <a:pt x="438" y="67"/>
                  </a:lnTo>
                  <a:lnTo>
                    <a:pt x="320" y="117"/>
                  </a:lnTo>
                  <a:lnTo>
                    <a:pt x="219" y="152"/>
                  </a:lnTo>
                  <a:lnTo>
                    <a:pt x="101" y="219"/>
                  </a:lnTo>
                  <a:lnTo>
                    <a:pt x="0" y="269"/>
                  </a:lnTo>
                  <a:lnTo>
                    <a:pt x="1129" y="3555"/>
                  </a:lnTo>
                  <a:lnTo>
                    <a:pt x="1382" y="3504"/>
                  </a:lnTo>
                  <a:lnTo>
                    <a:pt x="1600" y="3437"/>
                  </a:lnTo>
                  <a:lnTo>
                    <a:pt x="1819" y="3336"/>
                  </a:lnTo>
                  <a:lnTo>
                    <a:pt x="2021" y="3201"/>
                  </a:lnTo>
                  <a:lnTo>
                    <a:pt x="2207" y="3049"/>
                  </a:lnTo>
                  <a:lnTo>
                    <a:pt x="2359" y="2881"/>
                  </a:lnTo>
                  <a:lnTo>
                    <a:pt x="2493" y="2679"/>
                  </a:lnTo>
                  <a:lnTo>
                    <a:pt x="2612" y="2460"/>
                  </a:lnTo>
                  <a:lnTo>
                    <a:pt x="2679" y="2224"/>
                  </a:lnTo>
                  <a:lnTo>
                    <a:pt x="2729" y="1988"/>
                  </a:lnTo>
                  <a:lnTo>
                    <a:pt x="2729" y="1971"/>
                  </a:lnTo>
                  <a:close/>
                </a:path>
              </a:pathLst>
            </a:custGeom>
            <a:solidFill>
              <a:srgbClr val="52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59"/>
            <p:cNvSpPr>
              <a:spLocks/>
            </p:cNvSpPr>
            <p:nvPr/>
          </p:nvSpPr>
          <p:spPr bwMode="auto">
            <a:xfrm>
              <a:off x="1282" y="2960"/>
              <a:ext cx="59" cy="60"/>
            </a:xfrm>
            <a:custGeom>
              <a:avLst/>
              <a:gdLst>
                <a:gd name="T0" fmla="*/ 269 w 640"/>
                <a:gd name="T1" fmla="*/ 640 h 657"/>
                <a:gd name="T2" fmla="*/ 337 w 640"/>
                <a:gd name="T3" fmla="*/ 657 h 657"/>
                <a:gd name="T4" fmla="*/ 388 w 640"/>
                <a:gd name="T5" fmla="*/ 640 h 657"/>
                <a:gd name="T6" fmla="*/ 438 w 640"/>
                <a:gd name="T7" fmla="*/ 640 h 657"/>
                <a:gd name="T8" fmla="*/ 471 w 640"/>
                <a:gd name="T9" fmla="*/ 607 h 657"/>
                <a:gd name="T10" fmla="*/ 522 w 640"/>
                <a:gd name="T11" fmla="*/ 589 h 657"/>
                <a:gd name="T12" fmla="*/ 556 w 640"/>
                <a:gd name="T13" fmla="*/ 556 h 657"/>
                <a:gd name="T14" fmla="*/ 589 w 640"/>
                <a:gd name="T15" fmla="*/ 505 h 657"/>
                <a:gd name="T16" fmla="*/ 607 w 640"/>
                <a:gd name="T17" fmla="*/ 471 h 657"/>
                <a:gd name="T18" fmla="*/ 623 w 640"/>
                <a:gd name="T19" fmla="*/ 421 h 657"/>
                <a:gd name="T20" fmla="*/ 640 w 640"/>
                <a:gd name="T21" fmla="*/ 370 h 657"/>
                <a:gd name="T22" fmla="*/ 640 w 640"/>
                <a:gd name="T23" fmla="*/ 320 h 657"/>
                <a:gd name="T24" fmla="*/ 640 w 640"/>
                <a:gd name="T25" fmla="*/ 269 h 657"/>
                <a:gd name="T26" fmla="*/ 623 w 640"/>
                <a:gd name="T27" fmla="*/ 219 h 657"/>
                <a:gd name="T28" fmla="*/ 607 w 640"/>
                <a:gd name="T29" fmla="*/ 168 h 657"/>
                <a:gd name="T30" fmla="*/ 573 w 640"/>
                <a:gd name="T31" fmla="*/ 135 h 657"/>
                <a:gd name="T32" fmla="*/ 539 w 640"/>
                <a:gd name="T33" fmla="*/ 84 h 657"/>
                <a:gd name="T34" fmla="*/ 505 w 640"/>
                <a:gd name="T35" fmla="*/ 67 h 657"/>
                <a:gd name="T36" fmla="*/ 455 w 640"/>
                <a:gd name="T37" fmla="*/ 34 h 657"/>
                <a:gd name="T38" fmla="*/ 404 w 640"/>
                <a:gd name="T39" fmla="*/ 16 h 657"/>
                <a:gd name="T40" fmla="*/ 354 w 640"/>
                <a:gd name="T41" fmla="*/ 0 h 657"/>
                <a:gd name="T42" fmla="*/ 303 w 640"/>
                <a:gd name="T43" fmla="*/ 0 h 657"/>
                <a:gd name="T44" fmla="*/ 253 w 640"/>
                <a:gd name="T45" fmla="*/ 16 h 657"/>
                <a:gd name="T46" fmla="*/ 202 w 640"/>
                <a:gd name="T47" fmla="*/ 34 h 657"/>
                <a:gd name="T48" fmla="*/ 151 w 640"/>
                <a:gd name="T49" fmla="*/ 50 h 657"/>
                <a:gd name="T50" fmla="*/ 117 w 640"/>
                <a:gd name="T51" fmla="*/ 67 h 657"/>
                <a:gd name="T52" fmla="*/ 84 w 640"/>
                <a:gd name="T53" fmla="*/ 101 h 657"/>
                <a:gd name="T54" fmla="*/ 50 w 640"/>
                <a:gd name="T55" fmla="*/ 152 h 657"/>
                <a:gd name="T56" fmla="*/ 16 w 640"/>
                <a:gd name="T57" fmla="*/ 186 h 657"/>
                <a:gd name="T58" fmla="*/ 0 w 640"/>
                <a:gd name="T59" fmla="*/ 236 h 657"/>
                <a:gd name="T60" fmla="*/ 0 w 640"/>
                <a:gd name="T61" fmla="*/ 287 h 657"/>
                <a:gd name="T62" fmla="*/ 0 w 640"/>
                <a:gd name="T63" fmla="*/ 337 h 657"/>
                <a:gd name="T64" fmla="*/ 0 w 640"/>
                <a:gd name="T65" fmla="*/ 388 h 657"/>
                <a:gd name="T66" fmla="*/ 16 w 640"/>
                <a:gd name="T67" fmla="*/ 437 h 657"/>
                <a:gd name="T68" fmla="*/ 34 w 640"/>
                <a:gd name="T69" fmla="*/ 488 h 657"/>
                <a:gd name="T70" fmla="*/ 67 w 640"/>
                <a:gd name="T71" fmla="*/ 522 h 657"/>
                <a:gd name="T72" fmla="*/ 101 w 640"/>
                <a:gd name="T73" fmla="*/ 573 h 657"/>
                <a:gd name="T74" fmla="*/ 135 w 640"/>
                <a:gd name="T75" fmla="*/ 607 h 657"/>
                <a:gd name="T76" fmla="*/ 185 w 640"/>
                <a:gd name="T77" fmla="*/ 623 h 657"/>
                <a:gd name="T78" fmla="*/ 219 w 640"/>
                <a:gd name="T79" fmla="*/ 640 h 657"/>
                <a:gd name="T80" fmla="*/ 287 w 640"/>
                <a:gd name="T81" fmla="*/ 657 h 657"/>
                <a:gd name="T82" fmla="*/ 269 w 640"/>
                <a:gd name="T83" fmla="*/ 640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40" h="657">
                  <a:moveTo>
                    <a:pt x="269" y="640"/>
                  </a:moveTo>
                  <a:lnTo>
                    <a:pt x="337" y="657"/>
                  </a:lnTo>
                  <a:lnTo>
                    <a:pt x="388" y="640"/>
                  </a:lnTo>
                  <a:lnTo>
                    <a:pt x="438" y="640"/>
                  </a:lnTo>
                  <a:lnTo>
                    <a:pt x="471" y="607"/>
                  </a:lnTo>
                  <a:lnTo>
                    <a:pt x="522" y="589"/>
                  </a:lnTo>
                  <a:lnTo>
                    <a:pt x="556" y="556"/>
                  </a:lnTo>
                  <a:lnTo>
                    <a:pt x="589" y="505"/>
                  </a:lnTo>
                  <a:lnTo>
                    <a:pt x="607" y="471"/>
                  </a:lnTo>
                  <a:lnTo>
                    <a:pt x="623" y="421"/>
                  </a:lnTo>
                  <a:lnTo>
                    <a:pt x="640" y="370"/>
                  </a:lnTo>
                  <a:lnTo>
                    <a:pt x="640" y="320"/>
                  </a:lnTo>
                  <a:lnTo>
                    <a:pt x="640" y="269"/>
                  </a:lnTo>
                  <a:lnTo>
                    <a:pt x="623" y="219"/>
                  </a:lnTo>
                  <a:lnTo>
                    <a:pt x="607" y="168"/>
                  </a:lnTo>
                  <a:lnTo>
                    <a:pt x="573" y="135"/>
                  </a:lnTo>
                  <a:lnTo>
                    <a:pt x="539" y="84"/>
                  </a:lnTo>
                  <a:lnTo>
                    <a:pt x="505" y="67"/>
                  </a:lnTo>
                  <a:lnTo>
                    <a:pt x="455" y="34"/>
                  </a:lnTo>
                  <a:lnTo>
                    <a:pt x="404" y="16"/>
                  </a:lnTo>
                  <a:lnTo>
                    <a:pt x="354" y="0"/>
                  </a:lnTo>
                  <a:lnTo>
                    <a:pt x="303" y="0"/>
                  </a:lnTo>
                  <a:lnTo>
                    <a:pt x="253" y="16"/>
                  </a:lnTo>
                  <a:lnTo>
                    <a:pt x="202" y="34"/>
                  </a:lnTo>
                  <a:lnTo>
                    <a:pt x="151" y="50"/>
                  </a:lnTo>
                  <a:lnTo>
                    <a:pt x="117" y="67"/>
                  </a:lnTo>
                  <a:lnTo>
                    <a:pt x="84" y="101"/>
                  </a:lnTo>
                  <a:lnTo>
                    <a:pt x="50" y="152"/>
                  </a:lnTo>
                  <a:lnTo>
                    <a:pt x="16" y="186"/>
                  </a:lnTo>
                  <a:lnTo>
                    <a:pt x="0" y="236"/>
                  </a:lnTo>
                  <a:lnTo>
                    <a:pt x="0" y="287"/>
                  </a:lnTo>
                  <a:lnTo>
                    <a:pt x="0" y="337"/>
                  </a:lnTo>
                  <a:lnTo>
                    <a:pt x="0" y="388"/>
                  </a:lnTo>
                  <a:lnTo>
                    <a:pt x="16" y="437"/>
                  </a:lnTo>
                  <a:lnTo>
                    <a:pt x="34" y="488"/>
                  </a:lnTo>
                  <a:lnTo>
                    <a:pt x="67" y="522"/>
                  </a:lnTo>
                  <a:lnTo>
                    <a:pt x="101" y="573"/>
                  </a:lnTo>
                  <a:lnTo>
                    <a:pt x="135" y="607"/>
                  </a:lnTo>
                  <a:lnTo>
                    <a:pt x="185" y="623"/>
                  </a:lnTo>
                  <a:lnTo>
                    <a:pt x="219" y="640"/>
                  </a:lnTo>
                  <a:lnTo>
                    <a:pt x="287" y="657"/>
                  </a:lnTo>
                  <a:lnTo>
                    <a:pt x="269" y="6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60"/>
            <p:cNvSpPr>
              <a:spLocks/>
            </p:cNvSpPr>
            <p:nvPr/>
          </p:nvSpPr>
          <p:spPr bwMode="auto">
            <a:xfrm>
              <a:off x="1354" y="3044"/>
              <a:ext cx="19" cy="19"/>
            </a:xfrm>
            <a:custGeom>
              <a:avLst/>
              <a:gdLst>
                <a:gd name="T0" fmla="*/ 85 w 203"/>
                <a:gd name="T1" fmla="*/ 186 h 203"/>
                <a:gd name="T2" fmla="*/ 101 w 203"/>
                <a:gd name="T3" fmla="*/ 203 h 203"/>
                <a:gd name="T4" fmla="*/ 119 w 203"/>
                <a:gd name="T5" fmla="*/ 203 h 203"/>
                <a:gd name="T6" fmla="*/ 135 w 203"/>
                <a:gd name="T7" fmla="*/ 186 h 203"/>
                <a:gd name="T8" fmla="*/ 152 w 203"/>
                <a:gd name="T9" fmla="*/ 186 h 203"/>
                <a:gd name="T10" fmla="*/ 170 w 203"/>
                <a:gd name="T11" fmla="*/ 169 h 203"/>
                <a:gd name="T12" fmla="*/ 186 w 203"/>
                <a:gd name="T13" fmla="*/ 169 h 203"/>
                <a:gd name="T14" fmla="*/ 186 w 203"/>
                <a:gd name="T15" fmla="*/ 152 h 203"/>
                <a:gd name="T16" fmla="*/ 203 w 203"/>
                <a:gd name="T17" fmla="*/ 136 h 203"/>
                <a:gd name="T18" fmla="*/ 203 w 203"/>
                <a:gd name="T19" fmla="*/ 118 h 203"/>
                <a:gd name="T20" fmla="*/ 203 w 203"/>
                <a:gd name="T21" fmla="*/ 102 h 203"/>
                <a:gd name="T22" fmla="*/ 203 w 203"/>
                <a:gd name="T23" fmla="*/ 85 h 203"/>
                <a:gd name="T24" fmla="*/ 203 w 203"/>
                <a:gd name="T25" fmla="*/ 68 h 203"/>
                <a:gd name="T26" fmla="*/ 186 w 203"/>
                <a:gd name="T27" fmla="*/ 51 h 203"/>
                <a:gd name="T28" fmla="*/ 186 w 203"/>
                <a:gd name="T29" fmla="*/ 34 h 203"/>
                <a:gd name="T30" fmla="*/ 170 w 203"/>
                <a:gd name="T31" fmla="*/ 17 h 203"/>
                <a:gd name="T32" fmla="*/ 152 w 203"/>
                <a:gd name="T33" fmla="*/ 0 h 203"/>
                <a:gd name="T34" fmla="*/ 135 w 203"/>
                <a:gd name="T35" fmla="*/ 0 h 203"/>
                <a:gd name="T36" fmla="*/ 119 w 203"/>
                <a:gd name="T37" fmla="*/ 0 h 203"/>
                <a:gd name="T38" fmla="*/ 101 w 203"/>
                <a:gd name="T39" fmla="*/ 0 h 203"/>
                <a:gd name="T40" fmla="*/ 85 w 203"/>
                <a:gd name="T41" fmla="*/ 0 h 203"/>
                <a:gd name="T42" fmla="*/ 68 w 203"/>
                <a:gd name="T43" fmla="*/ 0 h 203"/>
                <a:gd name="T44" fmla="*/ 51 w 203"/>
                <a:gd name="T45" fmla="*/ 0 h 203"/>
                <a:gd name="T46" fmla="*/ 34 w 203"/>
                <a:gd name="T47" fmla="*/ 17 h 203"/>
                <a:gd name="T48" fmla="*/ 34 w 203"/>
                <a:gd name="T49" fmla="*/ 34 h 203"/>
                <a:gd name="T50" fmla="*/ 18 w 203"/>
                <a:gd name="T51" fmla="*/ 34 h 203"/>
                <a:gd name="T52" fmla="*/ 18 w 203"/>
                <a:gd name="T53" fmla="*/ 51 h 203"/>
                <a:gd name="T54" fmla="*/ 0 w 203"/>
                <a:gd name="T55" fmla="*/ 68 h 203"/>
                <a:gd name="T56" fmla="*/ 0 w 203"/>
                <a:gd name="T57" fmla="*/ 85 h 203"/>
                <a:gd name="T58" fmla="*/ 0 w 203"/>
                <a:gd name="T59" fmla="*/ 102 h 203"/>
                <a:gd name="T60" fmla="*/ 0 w 203"/>
                <a:gd name="T61" fmla="*/ 118 h 203"/>
                <a:gd name="T62" fmla="*/ 18 w 203"/>
                <a:gd name="T63" fmla="*/ 136 h 203"/>
                <a:gd name="T64" fmla="*/ 18 w 203"/>
                <a:gd name="T65" fmla="*/ 152 h 203"/>
                <a:gd name="T66" fmla="*/ 34 w 203"/>
                <a:gd name="T67" fmla="*/ 169 h 203"/>
                <a:gd name="T68" fmla="*/ 51 w 203"/>
                <a:gd name="T69" fmla="*/ 186 h 203"/>
                <a:gd name="T70" fmla="*/ 68 w 203"/>
                <a:gd name="T71" fmla="*/ 186 h 203"/>
                <a:gd name="T72" fmla="*/ 85 w 203"/>
                <a:gd name="T73" fmla="*/ 203 h 203"/>
                <a:gd name="T74" fmla="*/ 85 w 203"/>
                <a:gd name="T75" fmla="*/ 18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03" h="203">
                  <a:moveTo>
                    <a:pt x="85" y="186"/>
                  </a:moveTo>
                  <a:lnTo>
                    <a:pt x="101" y="203"/>
                  </a:lnTo>
                  <a:lnTo>
                    <a:pt x="119" y="203"/>
                  </a:lnTo>
                  <a:lnTo>
                    <a:pt x="135" y="186"/>
                  </a:lnTo>
                  <a:lnTo>
                    <a:pt x="152" y="186"/>
                  </a:lnTo>
                  <a:lnTo>
                    <a:pt x="170" y="169"/>
                  </a:lnTo>
                  <a:lnTo>
                    <a:pt x="186" y="169"/>
                  </a:lnTo>
                  <a:lnTo>
                    <a:pt x="186" y="152"/>
                  </a:lnTo>
                  <a:lnTo>
                    <a:pt x="203" y="136"/>
                  </a:lnTo>
                  <a:lnTo>
                    <a:pt x="203" y="118"/>
                  </a:lnTo>
                  <a:lnTo>
                    <a:pt x="203" y="102"/>
                  </a:lnTo>
                  <a:lnTo>
                    <a:pt x="203" y="85"/>
                  </a:lnTo>
                  <a:lnTo>
                    <a:pt x="203" y="68"/>
                  </a:lnTo>
                  <a:lnTo>
                    <a:pt x="186" y="51"/>
                  </a:lnTo>
                  <a:lnTo>
                    <a:pt x="186" y="34"/>
                  </a:lnTo>
                  <a:lnTo>
                    <a:pt x="170" y="17"/>
                  </a:lnTo>
                  <a:lnTo>
                    <a:pt x="152" y="0"/>
                  </a:lnTo>
                  <a:lnTo>
                    <a:pt x="135" y="0"/>
                  </a:lnTo>
                  <a:lnTo>
                    <a:pt x="119" y="0"/>
                  </a:lnTo>
                  <a:lnTo>
                    <a:pt x="101" y="0"/>
                  </a:lnTo>
                  <a:lnTo>
                    <a:pt x="85" y="0"/>
                  </a:lnTo>
                  <a:lnTo>
                    <a:pt x="68" y="0"/>
                  </a:lnTo>
                  <a:lnTo>
                    <a:pt x="51" y="0"/>
                  </a:lnTo>
                  <a:lnTo>
                    <a:pt x="34" y="17"/>
                  </a:lnTo>
                  <a:lnTo>
                    <a:pt x="34" y="34"/>
                  </a:lnTo>
                  <a:lnTo>
                    <a:pt x="18" y="34"/>
                  </a:lnTo>
                  <a:lnTo>
                    <a:pt x="18" y="51"/>
                  </a:lnTo>
                  <a:lnTo>
                    <a:pt x="0" y="68"/>
                  </a:lnTo>
                  <a:lnTo>
                    <a:pt x="0" y="85"/>
                  </a:lnTo>
                  <a:lnTo>
                    <a:pt x="0" y="102"/>
                  </a:lnTo>
                  <a:lnTo>
                    <a:pt x="0" y="118"/>
                  </a:lnTo>
                  <a:lnTo>
                    <a:pt x="18" y="136"/>
                  </a:lnTo>
                  <a:lnTo>
                    <a:pt x="18" y="152"/>
                  </a:lnTo>
                  <a:lnTo>
                    <a:pt x="34" y="169"/>
                  </a:lnTo>
                  <a:lnTo>
                    <a:pt x="51" y="186"/>
                  </a:lnTo>
                  <a:lnTo>
                    <a:pt x="68" y="186"/>
                  </a:lnTo>
                  <a:lnTo>
                    <a:pt x="85" y="203"/>
                  </a:lnTo>
                  <a:lnTo>
                    <a:pt x="85" y="1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61"/>
            <p:cNvSpPr>
              <a:spLocks/>
            </p:cNvSpPr>
            <p:nvPr/>
          </p:nvSpPr>
          <p:spPr bwMode="auto">
            <a:xfrm>
              <a:off x="1259" y="3164"/>
              <a:ext cx="31" cy="156"/>
            </a:xfrm>
            <a:custGeom>
              <a:avLst/>
              <a:gdLst>
                <a:gd name="T0" fmla="*/ 168 w 337"/>
                <a:gd name="T1" fmla="*/ 0 h 1718"/>
                <a:gd name="T2" fmla="*/ 0 w 337"/>
                <a:gd name="T3" fmla="*/ 1718 h 1718"/>
                <a:gd name="T4" fmla="*/ 168 w 337"/>
                <a:gd name="T5" fmla="*/ 1684 h 1718"/>
                <a:gd name="T6" fmla="*/ 337 w 337"/>
                <a:gd name="T7" fmla="*/ 51 h 1718"/>
                <a:gd name="T8" fmla="*/ 186 w 337"/>
                <a:gd name="T9" fmla="*/ 0 h 1718"/>
                <a:gd name="T10" fmla="*/ 168 w 337"/>
                <a:gd name="T11" fmla="*/ 0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" h="1718">
                  <a:moveTo>
                    <a:pt x="168" y="0"/>
                  </a:moveTo>
                  <a:lnTo>
                    <a:pt x="0" y="1718"/>
                  </a:lnTo>
                  <a:lnTo>
                    <a:pt x="168" y="1684"/>
                  </a:lnTo>
                  <a:lnTo>
                    <a:pt x="337" y="51"/>
                  </a:lnTo>
                  <a:lnTo>
                    <a:pt x="186" y="0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rgbClr val="7A7A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62"/>
            <p:cNvSpPr>
              <a:spLocks/>
            </p:cNvSpPr>
            <p:nvPr/>
          </p:nvSpPr>
          <p:spPr bwMode="auto">
            <a:xfrm>
              <a:off x="1275" y="3169"/>
              <a:ext cx="32" cy="148"/>
            </a:xfrm>
            <a:custGeom>
              <a:avLst/>
              <a:gdLst>
                <a:gd name="T0" fmla="*/ 0 w 354"/>
                <a:gd name="T1" fmla="*/ 1633 h 1633"/>
                <a:gd name="T2" fmla="*/ 186 w 354"/>
                <a:gd name="T3" fmla="*/ 1600 h 1633"/>
                <a:gd name="T4" fmla="*/ 354 w 354"/>
                <a:gd name="T5" fmla="*/ 50 h 1633"/>
                <a:gd name="T6" fmla="*/ 169 w 354"/>
                <a:gd name="T7" fmla="*/ 0 h 1633"/>
                <a:gd name="T8" fmla="*/ 0 w 354"/>
                <a:gd name="T9" fmla="*/ 1633 h 1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4" h="1633">
                  <a:moveTo>
                    <a:pt x="0" y="1633"/>
                  </a:moveTo>
                  <a:lnTo>
                    <a:pt x="186" y="1600"/>
                  </a:lnTo>
                  <a:lnTo>
                    <a:pt x="354" y="50"/>
                  </a:lnTo>
                  <a:lnTo>
                    <a:pt x="169" y="0"/>
                  </a:lnTo>
                  <a:lnTo>
                    <a:pt x="0" y="1633"/>
                  </a:ln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63"/>
            <p:cNvSpPr>
              <a:spLocks/>
            </p:cNvSpPr>
            <p:nvPr/>
          </p:nvSpPr>
          <p:spPr bwMode="auto">
            <a:xfrm>
              <a:off x="1353" y="3143"/>
              <a:ext cx="210" cy="148"/>
            </a:xfrm>
            <a:custGeom>
              <a:avLst/>
              <a:gdLst>
                <a:gd name="T0" fmla="*/ 0 w 2308"/>
                <a:gd name="T1" fmla="*/ 117 h 1634"/>
                <a:gd name="T2" fmla="*/ 2258 w 2308"/>
                <a:gd name="T3" fmla="*/ 1634 h 1634"/>
                <a:gd name="T4" fmla="*/ 2308 w 2308"/>
                <a:gd name="T5" fmla="*/ 1466 h 1634"/>
                <a:gd name="T6" fmla="*/ 117 w 2308"/>
                <a:gd name="T7" fmla="*/ 0 h 1634"/>
                <a:gd name="T8" fmla="*/ 16 w 2308"/>
                <a:gd name="T9" fmla="*/ 117 h 1634"/>
                <a:gd name="T10" fmla="*/ 0 w 2308"/>
                <a:gd name="T11" fmla="*/ 117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08" h="1634">
                  <a:moveTo>
                    <a:pt x="0" y="117"/>
                  </a:moveTo>
                  <a:lnTo>
                    <a:pt x="2258" y="1634"/>
                  </a:lnTo>
                  <a:lnTo>
                    <a:pt x="2308" y="1466"/>
                  </a:lnTo>
                  <a:lnTo>
                    <a:pt x="117" y="0"/>
                  </a:lnTo>
                  <a:lnTo>
                    <a:pt x="16" y="117"/>
                  </a:lnTo>
                  <a:lnTo>
                    <a:pt x="0" y="117"/>
                  </a:lnTo>
                  <a:close/>
                </a:path>
              </a:pathLst>
            </a:custGeom>
            <a:solidFill>
              <a:srgbClr val="2B2B2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64"/>
            <p:cNvSpPr>
              <a:spLocks/>
            </p:cNvSpPr>
            <p:nvPr/>
          </p:nvSpPr>
          <p:spPr bwMode="auto">
            <a:xfrm>
              <a:off x="1363" y="3129"/>
              <a:ext cx="204" cy="147"/>
            </a:xfrm>
            <a:custGeom>
              <a:avLst/>
              <a:gdLst>
                <a:gd name="T0" fmla="*/ 2191 w 2242"/>
                <a:gd name="T1" fmla="*/ 1618 h 1618"/>
                <a:gd name="T2" fmla="*/ 2242 w 2242"/>
                <a:gd name="T3" fmla="*/ 1449 h 1618"/>
                <a:gd name="T4" fmla="*/ 136 w 2242"/>
                <a:gd name="T5" fmla="*/ 0 h 1618"/>
                <a:gd name="T6" fmla="*/ 0 w 2242"/>
                <a:gd name="T7" fmla="*/ 152 h 1618"/>
                <a:gd name="T8" fmla="*/ 2191 w 2242"/>
                <a:gd name="T9" fmla="*/ 1618 h 1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42" h="1618">
                  <a:moveTo>
                    <a:pt x="2191" y="1618"/>
                  </a:moveTo>
                  <a:lnTo>
                    <a:pt x="2242" y="1449"/>
                  </a:lnTo>
                  <a:lnTo>
                    <a:pt x="136" y="0"/>
                  </a:lnTo>
                  <a:lnTo>
                    <a:pt x="0" y="152"/>
                  </a:lnTo>
                  <a:lnTo>
                    <a:pt x="2191" y="161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65"/>
            <p:cNvSpPr>
              <a:spLocks/>
            </p:cNvSpPr>
            <p:nvPr/>
          </p:nvSpPr>
          <p:spPr bwMode="auto">
            <a:xfrm>
              <a:off x="1138" y="3339"/>
              <a:ext cx="198" cy="171"/>
            </a:xfrm>
            <a:custGeom>
              <a:avLst/>
              <a:gdLst>
                <a:gd name="T0" fmla="*/ 135 w 2173"/>
                <a:gd name="T1" fmla="*/ 1146 h 1888"/>
                <a:gd name="T2" fmla="*/ 252 w 2173"/>
                <a:gd name="T3" fmla="*/ 1331 h 1888"/>
                <a:gd name="T4" fmla="*/ 404 w 2173"/>
                <a:gd name="T5" fmla="*/ 1500 h 1888"/>
                <a:gd name="T6" fmla="*/ 556 w 2173"/>
                <a:gd name="T7" fmla="*/ 1635 h 1888"/>
                <a:gd name="T8" fmla="*/ 724 w 2173"/>
                <a:gd name="T9" fmla="*/ 1736 h 1888"/>
                <a:gd name="T10" fmla="*/ 926 w 2173"/>
                <a:gd name="T11" fmla="*/ 1821 h 1888"/>
                <a:gd name="T12" fmla="*/ 1129 w 2173"/>
                <a:gd name="T13" fmla="*/ 1871 h 1888"/>
                <a:gd name="T14" fmla="*/ 1331 w 2173"/>
                <a:gd name="T15" fmla="*/ 1888 h 1888"/>
                <a:gd name="T16" fmla="*/ 1533 w 2173"/>
                <a:gd name="T17" fmla="*/ 1871 h 1888"/>
                <a:gd name="T18" fmla="*/ 1735 w 2173"/>
                <a:gd name="T19" fmla="*/ 1821 h 1888"/>
                <a:gd name="T20" fmla="*/ 1938 w 2173"/>
                <a:gd name="T21" fmla="*/ 1736 h 1888"/>
                <a:gd name="T22" fmla="*/ 1972 w 2173"/>
                <a:gd name="T23" fmla="*/ 1719 h 1888"/>
                <a:gd name="T24" fmla="*/ 1988 w 2173"/>
                <a:gd name="T25" fmla="*/ 1702 h 1888"/>
                <a:gd name="T26" fmla="*/ 2022 w 2173"/>
                <a:gd name="T27" fmla="*/ 1685 h 1888"/>
                <a:gd name="T28" fmla="*/ 2039 w 2173"/>
                <a:gd name="T29" fmla="*/ 1669 h 1888"/>
                <a:gd name="T30" fmla="*/ 2073 w 2173"/>
                <a:gd name="T31" fmla="*/ 1669 h 1888"/>
                <a:gd name="T32" fmla="*/ 2089 w 2173"/>
                <a:gd name="T33" fmla="*/ 1651 h 1888"/>
                <a:gd name="T34" fmla="*/ 2123 w 2173"/>
                <a:gd name="T35" fmla="*/ 1635 h 1888"/>
                <a:gd name="T36" fmla="*/ 2140 w 2173"/>
                <a:gd name="T37" fmla="*/ 1618 h 1888"/>
                <a:gd name="T38" fmla="*/ 2157 w 2173"/>
                <a:gd name="T39" fmla="*/ 1601 h 1888"/>
                <a:gd name="T40" fmla="*/ 2173 w 2173"/>
                <a:gd name="T41" fmla="*/ 1584 h 1888"/>
                <a:gd name="T42" fmla="*/ 118 w 2173"/>
                <a:gd name="T43" fmla="*/ 0 h 1888"/>
                <a:gd name="T44" fmla="*/ 68 w 2173"/>
                <a:gd name="T45" fmla="*/ 118 h 1888"/>
                <a:gd name="T46" fmla="*/ 34 w 2173"/>
                <a:gd name="T47" fmla="*/ 219 h 1888"/>
                <a:gd name="T48" fmla="*/ 17 w 2173"/>
                <a:gd name="T49" fmla="*/ 338 h 1888"/>
                <a:gd name="T50" fmla="*/ 0 w 2173"/>
                <a:gd name="T51" fmla="*/ 455 h 1888"/>
                <a:gd name="T52" fmla="*/ 0 w 2173"/>
                <a:gd name="T53" fmla="*/ 573 h 1888"/>
                <a:gd name="T54" fmla="*/ 0 w 2173"/>
                <a:gd name="T55" fmla="*/ 692 h 1888"/>
                <a:gd name="T56" fmla="*/ 17 w 2173"/>
                <a:gd name="T57" fmla="*/ 809 h 1888"/>
                <a:gd name="T58" fmla="*/ 50 w 2173"/>
                <a:gd name="T59" fmla="*/ 927 h 1888"/>
                <a:gd name="T60" fmla="*/ 84 w 2173"/>
                <a:gd name="T61" fmla="*/ 1028 h 1888"/>
                <a:gd name="T62" fmla="*/ 151 w 2173"/>
                <a:gd name="T63" fmla="*/ 1146 h 1888"/>
                <a:gd name="T64" fmla="*/ 135 w 2173"/>
                <a:gd name="T65" fmla="*/ 1146 h 1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73" h="1888">
                  <a:moveTo>
                    <a:pt x="135" y="1146"/>
                  </a:moveTo>
                  <a:lnTo>
                    <a:pt x="252" y="1331"/>
                  </a:lnTo>
                  <a:lnTo>
                    <a:pt x="404" y="1500"/>
                  </a:lnTo>
                  <a:lnTo>
                    <a:pt x="556" y="1635"/>
                  </a:lnTo>
                  <a:lnTo>
                    <a:pt x="724" y="1736"/>
                  </a:lnTo>
                  <a:lnTo>
                    <a:pt x="926" y="1821"/>
                  </a:lnTo>
                  <a:lnTo>
                    <a:pt x="1129" y="1871"/>
                  </a:lnTo>
                  <a:lnTo>
                    <a:pt x="1331" y="1888"/>
                  </a:lnTo>
                  <a:lnTo>
                    <a:pt x="1533" y="1871"/>
                  </a:lnTo>
                  <a:lnTo>
                    <a:pt x="1735" y="1821"/>
                  </a:lnTo>
                  <a:lnTo>
                    <a:pt x="1938" y="1736"/>
                  </a:lnTo>
                  <a:lnTo>
                    <a:pt x="1972" y="1719"/>
                  </a:lnTo>
                  <a:lnTo>
                    <a:pt x="1988" y="1702"/>
                  </a:lnTo>
                  <a:lnTo>
                    <a:pt x="2022" y="1685"/>
                  </a:lnTo>
                  <a:lnTo>
                    <a:pt x="2039" y="1669"/>
                  </a:lnTo>
                  <a:lnTo>
                    <a:pt x="2073" y="1669"/>
                  </a:lnTo>
                  <a:lnTo>
                    <a:pt x="2089" y="1651"/>
                  </a:lnTo>
                  <a:lnTo>
                    <a:pt x="2123" y="1635"/>
                  </a:lnTo>
                  <a:lnTo>
                    <a:pt x="2140" y="1618"/>
                  </a:lnTo>
                  <a:lnTo>
                    <a:pt x="2157" y="1601"/>
                  </a:lnTo>
                  <a:lnTo>
                    <a:pt x="2173" y="1584"/>
                  </a:lnTo>
                  <a:lnTo>
                    <a:pt x="118" y="0"/>
                  </a:lnTo>
                  <a:lnTo>
                    <a:pt x="68" y="118"/>
                  </a:lnTo>
                  <a:lnTo>
                    <a:pt x="34" y="219"/>
                  </a:lnTo>
                  <a:lnTo>
                    <a:pt x="17" y="338"/>
                  </a:lnTo>
                  <a:lnTo>
                    <a:pt x="0" y="455"/>
                  </a:lnTo>
                  <a:lnTo>
                    <a:pt x="0" y="573"/>
                  </a:lnTo>
                  <a:lnTo>
                    <a:pt x="0" y="692"/>
                  </a:lnTo>
                  <a:lnTo>
                    <a:pt x="17" y="809"/>
                  </a:lnTo>
                  <a:lnTo>
                    <a:pt x="50" y="927"/>
                  </a:lnTo>
                  <a:lnTo>
                    <a:pt x="84" y="1028"/>
                  </a:lnTo>
                  <a:lnTo>
                    <a:pt x="151" y="1146"/>
                  </a:lnTo>
                  <a:lnTo>
                    <a:pt x="135" y="1146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66"/>
            <p:cNvSpPr>
              <a:spLocks/>
            </p:cNvSpPr>
            <p:nvPr/>
          </p:nvSpPr>
          <p:spPr bwMode="auto">
            <a:xfrm>
              <a:off x="1149" y="3267"/>
              <a:ext cx="233" cy="216"/>
            </a:xfrm>
            <a:custGeom>
              <a:avLst/>
              <a:gdLst>
                <a:gd name="T0" fmla="*/ 2409 w 2561"/>
                <a:gd name="T1" fmla="*/ 724 h 2375"/>
                <a:gd name="T2" fmla="*/ 2291 w 2561"/>
                <a:gd name="T3" fmla="*/ 539 h 2375"/>
                <a:gd name="T4" fmla="*/ 2156 w 2561"/>
                <a:gd name="T5" fmla="*/ 370 h 2375"/>
                <a:gd name="T6" fmla="*/ 2005 w 2561"/>
                <a:gd name="T7" fmla="*/ 253 h 2375"/>
                <a:gd name="T8" fmla="*/ 1820 w 2561"/>
                <a:gd name="T9" fmla="*/ 134 h 2375"/>
                <a:gd name="T10" fmla="*/ 1634 w 2561"/>
                <a:gd name="T11" fmla="*/ 67 h 2375"/>
                <a:gd name="T12" fmla="*/ 1432 w 2561"/>
                <a:gd name="T13" fmla="*/ 16 h 2375"/>
                <a:gd name="T14" fmla="*/ 1230 w 2561"/>
                <a:gd name="T15" fmla="*/ 0 h 2375"/>
                <a:gd name="T16" fmla="*/ 1011 w 2561"/>
                <a:gd name="T17" fmla="*/ 0 h 2375"/>
                <a:gd name="T18" fmla="*/ 808 w 2561"/>
                <a:gd name="T19" fmla="*/ 50 h 2375"/>
                <a:gd name="T20" fmla="*/ 606 w 2561"/>
                <a:gd name="T21" fmla="*/ 134 h 2375"/>
                <a:gd name="T22" fmla="*/ 522 w 2561"/>
                <a:gd name="T23" fmla="*/ 185 h 2375"/>
                <a:gd name="T24" fmla="*/ 455 w 2561"/>
                <a:gd name="T25" fmla="*/ 235 h 2375"/>
                <a:gd name="T26" fmla="*/ 371 w 2561"/>
                <a:gd name="T27" fmla="*/ 286 h 2375"/>
                <a:gd name="T28" fmla="*/ 304 w 2561"/>
                <a:gd name="T29" fmla="*/ 354 h 2375"/>
                <a:gd name="T30" fmla="*/ 236 w 2561"/>
                <a:gd name="T31" fmla="*/ 421 h 2375"/>
                <a:gd name="T32" fmla="*/ 185 w 2561"/>
                <a:gd name="T33" fmla="*/ 488 h 2375"/>
                <a:gd name="T34" fmla="*/ 118 w 2561"/>
                <a:gd name="T35" fmla="*/ 555 h 2375"/>
                <a:gd name="T36" fmla="*/ 84 w 2561"/>
                <a:gd name="T37" fmla="*/ 640 h 2375"/>
                <a:gd name="T38" fmla="*/ 33 w 2561"/>
                <a:gd name="T39" fmla="*/ 707 h 2375"/>
                <a:gd name="T40" fmla="*/ 0 w 2561"/>
                <a:gd name="T41" fmla="*/ 791 h 2375"/>
                <a:gd name="T42" fmla="*/ 2055 w 2561"/>
                <a:gd name="T43" fmla="*/ 2375 h 2375"/>
                <a:gd name="T44" fmla="*/ 2190 w 2561"/>
                <a:gd name="T45" fmla="*/ 2240 h 2375"/>
                <a:gd name="T46" fmla="*/ 2308 w 2561"/>
                <a:gd name="T47" fmla="*/ 2106 h 2375"/>
                <a:gd name="T48" fmla="*/ 2409 w 2561"/>
                <a:gd name="T49" fmla="*/ 1954 h 2375"/>
                <a:gd name="T50" fmla="*/ 2477 w 2561"/>
                <a:gd name="T51" fmla="*/ 1785 h 2375"/>
                <a:gd name="T52" fmla="*/ 2528 w 2561"/>
                <a:gd name="T53" fmla="*/ 1617 h 2375"/>
                <a:gd name="T54" fmla="*/ 2544 w 2561"/>
                <a:gd name="T55" fmla="*/ 1432 h 2375"/>
                <a:gd name="T56" fmla="*/ 2561 w 2561"/>
                <a:gd name="T57" fmla="*/ 1263 h 2375"/>
                <a:gd name="T58" fmla="*/ 2528 w 2561"/>
                <a:gd name="T59" fmla="*/ 1078 h 2375"/>
                <a:gd name="T60" fmla="*/ 2477 w 2561"/>
                <a:gd name="T61" fmla="*/ 892 h 2375"/>
                <a:gd name="T62" fmla="*/ 2409 w 2561"/>
                <a:gd name="T63" fmla="*/ 724 h 23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561" h="2375">
                  <a:moveTo>
                    <a:pt x="2409" y="724"/>
                  </a:moveTo>
                  <a:lnTo>
                    <a:pt x="2291" y="539"/>
                  </a:lnTo>
                  <a:lnTo>
                    <a:pt x="2156" y="370"/>
                  </a:lnTo>
                  <a:lnTo>
                    <a:pt x="2005" y="253"/>
                  </a:lnTo>
                  <a:lnTo>
                    <a:pt x="1820" y="134"/>
                  </a:lnTo>
                  <a:lnTo>
                    <a:pt x="1634" y="67"/>
                  </a:lnTo>
                  <a:lnTo>
                    <a:pt x="1432" y="16"/>
                  </a:lnTo>
                  <a:lnTo>
                    <a:pt x="1230" y="0"/>
                  </a:lnTo>
                  <a:lnTo>
                    <a:pt x="1011" y="0"/>
                  </a:lnTo>
                  <a:lnTo>
                    <a:pt x="808" y="50"/>
                  </a:lnTo>
                  <a:lnTo>
                    <a:pt x="606" y="134"/>
                  </a:lnTo>
                  <a:lnTo>
                    <a:pt x="522" y="185"/>
                  </a:lnTo>
                  <a:lnTo>
                    <a:pt x="455" y="235"/>
                  </a:lnTo>
                  <a:lnTo>
                    <a:pt x="371" y="286"/>
                  </a:lnTo>
                  <a:lnTo>
                    <a:pt x="304" y="354"/>
                  </a:lnTo>
                  <a:lnTo>
                    <a:pt x="236" y="421"/>
                  </a:lnTo>
                  <a:lnTo>
                    <a:pt x="185" y="488"/>
                  </a:lnTo>
                  <a:lnTo>
                    <a:pt x="118" y="555"/>
                  </a:lnTo>
                  <a:lnTo>
                    <a:pt x="84" y="640"/>
                  </a:lnTo>
                  <a:lnTo>
                    <a:pt x="33" y="707"/>
                  </a:lnTo>
                  <a:lnTo>
                    <a:pt x="0" y="791"/>
                  </a:lnTo>
                  <a:lnTo>
                    <a:pt x="2055" y="2375"/>
                  </a:lnTo>
                  <a:lnTo>
                    <a:pt x="2190" y="2240"/>
                  </a:lnTo>
                  <a:lnTo>
                    <a:pt x="2308" y="2106"/>
                  </a:lnTo>
                  <a:lnTo>
                    <a:pt x="2409" y="1954"/>
                  </a:lnTo>
                  <a:lnTo>
                    <a:pt x="2477" y="1785"/>
                  </a:lnTo>
                  <a:lnTo>
                    <a:pt x="2528" y="1617"/>
                  </a:lnTo>
                  <a:lnTo>
                    <a:pt x="2544" y="1432"/>
                  </a:lnTo>
                  <a:lnTo>
                    <a:pt x="2561" y="1263"/>
                  </a:lnTo>
                  <a:lnTo>
                    <a:pt x="2528" y="1078"/>
                  </a:lnTo>
                  <a:lnTo>
                    <a:pt x="2477" y="892"/>
                  </a:lnTo>
                  <a:lnTo>
                    <a:pt x="2409" y="724"/>
                  </a:lnTo>
                  <a:close/>
                </a:path>
              </a:pathLst>
            </a:custGeom>
            <a:solidFill>
              <a:srgbClr val="D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67"/>
            <p:cNvSpPr>
              <a:spLocks/>
            </p:cNvSpPr>
            <p:nvPr/>
          </p:nvSpPr>
          <p:spPr bwMode="auto">
            <a:xfrm>
              <a:off x="1272" y="3314"/>
              <a:ext cx="44" cy="44"/>
            </a:xfrm>
            <a:custGeom>
              <a:avLst/>
              <a:gdLst>
                <a:gd name="T0" fmla="*/ 354 w 488"/>
                <a:gd name="T1" fmla="*/ 455 h 488"/>
                <a:gd name="T2" fmla="*/ 387 w 488"/>
                <a:gd name="T3" fmla="*/ 438 h 488"/>
                <a:gd name="T4" fmla="*/ 421 w 488"/>
                <a:gd name="T5" fmla="*/ 421 h 488"/>
                <a:gd name="T6" fmla="*/ 438 w 488"/>
                <a:gd name="T7" fmla="*/ 387 h 488"/>
                <a:gd name="T8" fmla="*/ 455 w 488"/>
                <a:gd name="T9" fmla="*/ 354 h 488"/>
                <a:gd name="T10" fmla="*/ 472 w 488"/>
                <a:gd name="T11" fmla="*/ 320 h 488"/>
                <a:gd name="T12" fmla="*/ 488 w 488"/>
                <a:gd name="T13" fmla="*/ 286 h 488"/>
                <a:gd name="T14" fmla="*/ 488 w 488"/>
                <a:gd name="T15" fmla="*/ 253 h 488"/>
                <a:gd name="T16" fmla="*/ 488 w 488"/>
                <a:gd name="T17" fmla="*/ 202 h 488"/>
                <a:gd name="T18" fmla="*/ 472 w 488"/>
                <a:gd name="T19" fmla="*/ 168 h 488"/>
                <a:gd name="T20" fmla="*/ 455 w 488"/>
                <a:gd name="T21" fmla="*/ 134 h 488"/>
                <a:gd name="T22" fmla="*/ 438 w 488"/>
                <a:gd name="T23" fmla="*/ 101 h 488"/>
                <a:gd name="T24" fmla="*/ 421 w 488"/>
                <a:gd name="T25" fmla="*/ 67 h 488"/>
                <a:gd name="T26" fmla="*/ 387 w 488"/>
                <a:gd name="T27" fmla="*/ 51 h 488"/>
                <a:gd name="T28" fmla="*/ 354 w 488"/>
                <a:gd name="T29" fmla="*/ 33 h 488"/>
                <a:gd name="T30" fmla="*/ 320 w 488"/>
                <a:gd name="T31" fmla="*/ 17 h 488"/>
                <a:gd name="T32" fmla="*/ 286 w 488"/>
                <a:gd name="T33" fmla="*/ 0 h 488"/>
                <a:gd name="T34" fmla="*/ 253 w 488"/>
                <a:gd name="T35" fmla="*/ 0 h 488"/>
                <a:gd name="T36" fmla="*/ 202 w 488"/>
                <a:gd name="T37" fmla="*/ 0 h 488"/>
                <a:gd name="T38" fmla="*/ 168 w 488"/>
                <a:gd name="T39" fmla="*/ 17 h 488"/>
                <a:gd name="T40" fmla="*/ 134 w 488"/>
                <a:gd name="T41" fmla="*/ 33 h 488"/>
                <a:gd name="T42" fmla="*/ 101 w 488"/>
                <a:gd name="T43" fmla="*/ 51 h 488"/>
                <a:gd name="T44" fmla="*/ 67 w 488"/>
                <a:gd name="T45" fmla="*/ 67 h 488"/>
                <a:gd name="T46" fmla="*/ 51 w 488"/>
                <a:gd name="T47" fmla="*/ 101 h 488"/>
                <a:gd name="T48" fmla="*/ 33 w 488"/>
                <a:gd name="T49" fmla="*/ 134 h 488"/>
                <a:gd name="T50" fmla="*/ 17 w 488"/>
                <a:gd name="T51" fmla="*/ 168 h 488"/>
                <a:gd name="T52" fmla="*/ 0 w 488"/>
                <a:gd name="T53" fmla="*/ 202 h 488"/>
                <a:gd name="T54" fmla="*/ 0 w 488"/>
                <a:gd name="T55" fmla="*/ 235 h 488"/>
                <a:gd name="T56" fmla="*/ 0 w 488"/>
                <a:gd name="T57" fmla="*/ 286 h 488"/>
                <a:gd name="T58" fmla="*/ 17 w 488"/>
                <a:gd name="T59" fmla="*/ 320 h 488"/>
                <a:gd name="T60" fmla="*/ 33 w 488"/>
                <a:gd name="T61" fmla="*/ 354 h 488"/>
                <a:gd name="T62" fmla="*/ 51 w 488"/>
                <a:gd name="T63" fmla="*/ 387 h 488"/>
                <a:gd name="T64" fmla="*/ 67 w 488"/>
                <a:gd name="T65" fmla="*/ 421 h 488"/>
                <a:gd name="T66" fmla="*/ 101 w 488"/>
                <a:gd name="T67" fmla="*/ 438 h 488"/>
                <a:gd name="T68" fmla="*/ 134 w 488"/>
                <a:gd name="T69" fmla="*/ 455 h 488"/>
                <a:gd name="T70" fmla="*/ 168 w 488"/>
                <a:gd name="T71" fmla="*/ 472 h 488"/>
                <a:gd name="T72" fmla="*/ 202 w 488"/>
                <a:gd name="T73" fmla="*/ 488 h 488"/>
                <a:gd name="T74" fmla="*/ 235 w 488"/>
                <a:gd name="T75" fmla="*/ 488 h 488"/>
                <a:gd name="T76" fmla="*/ 286 w 488"/>
                <a:gd name="T77" fmla="*/ 488 h 488"/>
                <a:gd name="T78" fmla="*/ 320 w 488"/>
                <a:gd name="T79" fmla="*/ 472 h 488"/>
                <a:gd name="T80" fmla="*/ 354 w 488"/>
                <a:gd name="T81" fmla="*/ 455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88" h="488">
                  <a:moveTo>
                    <a:pt x="354" y="455"/>
                  </a:moveTo>
                  <a:lnTo>
                    <a:pt x="387" y="438"/>
                  </a:lnTo>
                  <a:lnTo>
                    <a:pt x="421" y="421"/>
                  </a:lnTo>
                  <a:lnTo>
                    <a:pt x="438" y="387"/>
                  </a:lnTo>
                  <a:lnTo>
                    <a:pt x="455" y="354"/>
                  </a:lnTo>
                  <a:lnTo>
                    <a:pt x="472" y="320"/>
                  </a:lnTo>
                  <a:lnTo>
                    <a:pt x="488" y="286"/>
                  </a:lnTo>
                  <a:lnTo>
                    <a:pt x="488" y="253"/>
                  </a:lnTo>
                  <a:lnTo>
                    <a:pt x="488" y="202"/>
                  </a:lnTo>
                  <a:lnTo>
                    <a:pt x="472" y="168"/>
                  </a:lnTo>
                  <a:lnTo>
                    <a:pt x="455" y="134"/>
                  </a:lnTo>
                  <a:lnTo>
                    <a:pt x="438" y="101"/>
                  </a:lnTo>
                  <a:lnTo>
                    <a:pt x="421" y="67"/>
                  </a:lnTo>
                  <a:lnTo>
                    <a:pt x="387" y="51"/>
                  </a:lnTo>
                  <a:lnTo>
                    <a:pt x="354" y="33"/>
                  </a:lnTo>
                  <a:lnTo>
                    <a:pt x="320" y="17"/>
                  </a:lnTo>
                  <a:lnTo>
                    <a:pt x="286" y="0"/>
                  </a:lnTo>
                  <a:lnTo>
                    <a:pt x="253" y="0"/>
                  </a:lnTo>
                  <a:lnTo>
                    <a:pt x="202" y="0"/>
                  </a:lnTo>
                  <a:lnTo>
                    <a:pt x="168" y="17"/>
                  </a:lnTo>
                  <a:lnTo>
                    <a:pt x="134" y="33"/>
                  </a:lnTo>
                  <a:lnTo>
                    <a:pt x="101" y="51"/>
                  </a:lnTo>
                  <a:lnTo>
                    <a:pt x="67" y="67"/>
                  </a:lnTo>
                  <a:lnTo>
                    <a:pt x="51" y="101"/>
                  </a:lnTo>
                  <a:lnTo>
                    <a:pt x="33" y="134"/>
                  </a:lnTo>
                  <a:lnTo>
                    <a:pt x="17" y="168"/>
                  </a:lnTo>
                  <a:lnTo>
                    <a:pt x="0" y="202"/>
                  </a:lnTo>
                  <a:lnTo>
                    <a:pt x="0" y="235"/>
                  </a:lnTo>
                  <a:lnTo>
                    <a:pt x="0" y="286"/>
                  </a:lnTo>
                  <a:lnTo>
                    <a:pt x="17" y="320"/>
                  </a:lnTo>
                  <a:lnTo>
                    <a:pt x="33" y="354"/>
                  </a:lnTo>
                  <a:lnTo>
                    <a:pt x="51" y="387"/>
                  </a:lnTo>
                  <a:lnTo>
                    <a:pt x="67" y="421"/>
                  </a:lnTo>
                  <a:lnTo>
                    <a:pt x="101" y="438"/>
                  </a:lnTo>
                  <a:lnTo>
                    <a:pt x="134" y="455"/>
                  </a:lnTo>
                  <a:lnTo>
                    <a:pt x="168" y="472"/>
                  </a:lnTo>
                  <a:lnTo>
                    <a:pt x="202" y="488"/>
                  </a:lnTo>
                  <a:lnTo>
                    <a:pt x="235" y="488"/>
                  </a:lnTo>
                  <a:lnTo>
                    <a:pt x="286" y="488"/>
                  </a:lnTo>
                  <a:lnTo>
                    <a:pt x="320" y="472"/>
                  </a:lnTo>
                  <a:lnTo>
                    <a:pt x="354" y="4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68"/>
            <p:cNvSpPr>
              <a:spLocks/>
            </p:cNvSpPr>
            <p:nvPr/>
          </p:nvSpPr>
          <p:spPr bwMode="auto">
            <a:xfrm>
              <a:off x="1495" y="3245"/>
              <a:ext cx="150" cy="156"/>
            </a:xfrm>
            <a:custGeom>
              <a:avLst/>
              <a:gdLst>
                <a:gd name="T0" fmla="*/ 34 w 1652"/>
                <a:gd name="T1" fmla="*/ 926 h 1719"/>
                <a:gd name="T2" fmla="*/ 119 w 1652"/>
                <a:gd name="T3" fmla="*/ 1112 h 1719"/>
                <a:gd name="T4" fmla="*/ 203 w 1652"/>
                <a:gd name="T5" fmla="*/ 1246 h 1719"/>
                <a:gd name="T6" fmla="*/ 321 w 1652"/>
                <a:gd name="T7" fmla="*/ 1381 h 1719"/>
                <a:gd name="T8" fmla="*/ 439 w 1652"/>
                <a:gd name="T9" fmla="*/ 1499 h 1719"/>
                <a:gd name="T10" fmla="*/ 591 w 1652"/>
                <a:gd name="T11" fmla="*/ 1584 h 1719"/>
                <a:gd name="T12" fmla="*/ 742 w 1652"/>
                <a:gd name="T13" fmla="*/ 1651 h 1719"/>
                <a:gd name="T14" fmla="*/ 911 w 1652"/>
                <a:gd name="T15" fmla="*/ 1701 h 1719"/>
                <a:gd name="T16" fmla="*/ 1079 w 1652"/>
                <a:gd name="T17" fmla="*/ 1719 h 1719"/>
                <a:gd name="T18" fmla="*/ 1265 w 1652"/>
                <a:gd name="T19" fmla="*/ 1701 h 1719"/>
                <a:gd name="T20" fmla="*/ 1433 w 1652"/>
                <a:gd name="T21" fmla="*/ 1668 h 1719"/>
                <a:gd name="T22" fmla="*/ 1449 w 1652"/>
                <a:gd name="T23" fmla="*/ 1668 h 1719"/>
                <a:gd name="T24" fmla="*/ 1483 w 1652"/>
                <a:gd name="T25" fmla="*/ 1651 h 1719"/>
                <a:gd name="T26" fmla="*/ 1500 w 1652"/>
                <a:gd name="T27" fmla="*/ 1651 h 1719"/>
                <a:gd name="T28" fmla="*/ 1517 w 1652"/>
                <a:gd name="T29" fmla="*/ 1634 h 1719"/>
                <a:gd name="T30" fmla="*/ 1550 w 1652"/>
                <a:gd name="T31" fmla="*/ 1634 h 1719"/>
                <a:gd name="T32" fmla="*/ 1568 w 1652"/>
                <a:gd name="T33" fmla="*/ 1618 h 1719"/>
                <a:gd name="T34" fmla="*/ 1584 w 1652"/>
                <a:gd name="T35" fmla="*/ 1600 h 1719"/>
                <a:gd name="T36" fmla="*/ 1601 w 1652"/>
                <a:gd name="T37" fmla="*/ 1600 h 1719"/>
                <a:gd name="T38" fmla="*/ 1635 w 1652"/>
                <a:gd name="T39" fmla="*/ 1584 h 1719"/>
                <a:gd name="T40" fmla="*/ 1652 w 1652"/>
                <a:gd name="T41" fmla="*/ 1584 h 1719"/>
                <a:gd name="T42" fmla="*/ 186 w 1652"/>
                <a:gd name="T43" fmla="*/ 0 h 1719"/>
                <a:gd name="T44" fmla="*/ 136 w 1652"/>
                <a:gd name="T45" fmla="*/ 84 h 1719"/>
                <a:gd name="T46" fmla="*/ 101 w 1652"/>
                <a:gd name="T47" fmla="*/ 168 h 1719"/>
                <a:gd name="T48" fmla="*/ 51 w 1652"/>
                <a:gd name="T49" fmla="*/ 252 h 1719"/>
                <a:gd name="T50" fmla="*/ 34 w 1652"/>
                <a:gd name="T51" fmla="*/ 354 h 1719"/>
                <a:gd name="T52" fmla="*/ 18 w 1652"/>
                <a:gd name="T53" fmla="*/ 438 h 1719"/>
                <a:gd name="T54" fmla="*/ 0 w 1652"/>
                <a:gd name="T55" fmla="*/ 539 h 1719"/>
                <a:gd name="T56" fmla="*/ 0 w 1652"/>
                <a:gd name="T57" fmla="*/ 640 h 1719"/>
                <a:gd name="T58" fmla="*/ 0 w 1652"/>
                <a:gd name="T59" fmla="*/ 742 h 1719"/>
                <a:gd name="T60" fmla="*/ 18 w 1652"/>
                <a:gd name="T61" fmla="*/ 842 h 1719"/>
                <a:gd name="T62" fmla="*/ 51 w 1652"/>
                <a:gd name="T63" fmla="*/ 943 h 1719"/>
                <a:gd name="T64" fmla="*/ 34 w 1652"/>
                <a:gd name="T65" fmla="*/ 926 h 1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52" h="1719">
                  <a:moveTo>
                    <a:pt x="34" y="926"/>
                  </a:moveTo>
                  <a:lnTo>
                    <a:pt x="119" y="1112"/>
                  </a:lnTo>
                  <a:lnTo>
                    <a:pt x="203" y="1246"/>
                  </a:lnTo>
                  <a:lnTo>
                    <a:pt x="321" y="1381"/>
                  </a:lnTo>
                  <a:lnTo>
                    <a:pt x="439" y="1499"/>
                  </a:lnTo>
                  <a:lnTo>
                    <a:pt x="591" y="1584"/>
                  </a:lnTo>
                  <a:lnTo>
                    <a:pt x="742" y="1651"/>
                  </a:lnTo>
                  <a:lnTo>
                    <a:pt x="911" y="1701"/>
                  </a:lnTo>
                  <a:lnTo>
                    <a:pt x="1079" y="1719"/>
                  </a:lnTo>
                  <a:lnTo>
                    <a:pt x="1265" y="1701"/>
                  </a:lnTo>
                  <a:lnTo>
                    <a:pt x="1433" y="1668"/>
                  </a:lnTo>
                  <a:lnTo>
                    <a:pt x="1449" y="1668"/>
                  </a:lnTo>
                  <a:lnTo>
                    <a:pt x="1483" y="1651"/>
                  </a:lnTo>
                  <a:lnTo>
                    <a:pt x="1500" y="1651"/>
                  </a:lnTo>
                  <a:lnTo>
                    <a:pt x="1517" y="1634"/>
                  </a:lnTo>
                  <a:lnTo>
                    <a:pt x="1550" y="1634"/>
                  </a:lnTo>
                  <a:lnTo>
                    <a:pt x="1568" y="1618"/>
                  </a:lnTo>
                  <a:lnTo>
                    <a:pt x="1584" y="1600"/>
                  </a:lnTo>
                  <a:lnTo>
                    <a:pt x="1601" y="1600"/>
                  </a:lnTo>
                  <a:lnTo>
                    <a:pt x="1635" y="1584"/>
                  </a:lnTo>
                  <a:lnTo>
                    <a:pt x="1652" y="1584"/>
                  </a:lnTo>
                  <a:lnTo>
                    <a:pt x="186" y="0"/>
                  </a:lnTo>
                  <a:lnTo>
                    <a:pt x="136" y="84"/>
                  </a:lnTo>
                  <a:lnTo>
                    <a:pt x="101" y="168"/>
                  </a:lnTo>
                  <a:lnTo>
                    <a:pt x="51" y="252"/>
                  </a:lnTo>
                  <a:lnTo>
                    <a:pt x="34" y="354"/>
                  </a:lnTo>
                  <a:lnTo>
                    <a:pt x="18" y="438"/>
                  </a:lnTo>
                  <a:lnTo>
                    <a:pt x="0" y="539"/>
                  </a:lnTo>
                  <a:lnTo>
                    <a:pt x="0" y="640"/>
                  </a:lnTo>
                  <a:lnTo>
                    <a:pt x="0" y="742"/>
                  </a:lnTo>
                  <a:lnTo>
                    <a:pt x="18" y="842"/>
                  </a:lnTo>
                  <a:lnTo>
                    <a:pt x="51" y="943"/>
                  </a:lnTo>
                  <a:lnTo>
                    <a:pt x="34" y="926"/>
                  </a:lnTo>
                  <a:close/>
                </a:path>
              </a:pathLst>
            </a:custGeom>
            <a:solidFill>
              <a:srgbClr val="9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69"/>
            <p:cNvSpPr>
              <a:spLocks/>
            </p:cNvSpPr>
            <p:nvPr/>
          </p:nvSpPr>
          <p:spPr bwMode="auto">
            <a:xfrm>
              <a:off x="1512" y="3201"/>
              <a:ext cx="184" cy="188"/>
            </a:xfrm>
            <a:custGeom>
              <a:avLst/>
              <a:gdLst>
                <a:gd name="T0" fmla="*/ 1971 w 2022"/>
                <a:gd name="T1" fmla="*/ 774 h 2072"/>
                <a:gd name="T2" fmla="*/ 1904 w 2022"/>
                <a:gd name="T3" fmla="*/ 605 h 2072"/>
                <a:gd name="T4" fmla="*/ 1819 w 2022"/>
                <a:gd name="T5" fmla="*/ 454 h 2072"/>
                <a:gd name="T6" fmla="*/ 1702 w 2022"/>
                <a:gd name="T7" fmla="*/ 319 h 2072"/>
                <a:gd name="T8" fmla="*/ 1584 w 2022"/>
                <a:gd name="T9" fmla="*/ 218 h 2072"/>
                <a:gd name="T10" fmla="*/ 1432 w 2022"/>
                <a:gd name="T11" fmla="*/ 117 h 2072"/>
                <a:gd name="T12" fmla="*/ 1281 w 2022"/>
                <a:gd name="T13" fmla="*/ 50 h 2072"/>
                <a:gd name="T14" fmla="*/ 1112 w 2022"/>
                <a:gd name="T15" fmla="*/ 16 h 2072"/>
                <a:gd name="T16" fmla="*/ 943 w 2022"/>
                <a:gd name="T17" fmla="*/ 0 h 2072"/>
                <a:gd name="T18" fmla="*/ 775 w 2022"/>
                <a:gd name="T19" fmla="*/ 0 h 2072"/>
                <a:gd name="T20" fmla="*/ 589 w 2022"/>
                <a:gd name="T21" fmla="*/ 50 h 2072"/>
                <a:gd name="T22" fmla="*/ 522 w 2022"/>
                <a:gd name="T23" fmla="*/ 67 h 2072"/>
                <a:gd name="T24" fmla="*/ 455 w 2022"/>
                <a:gd name="T25" fmla="*/ 101 h 2072"/>
                <a:gd name="T26" fmla="*/ 387 w 2022"/>
                <a:gd name="T27" fmla="*/ 134 h 2072"/>
                <a:gd name="T28" fmla="*/ 320 w 2022"/>
                <a:gd name="T29" fmla="*/ 168 h 2072"/>
                <a:gd name="T30" fmla="*/ 253 w 2022"/>
                <a:gd name="T31" fmla="*/ 218 h 2072"/>
                <a:gd name="T32" fmla="*/ 202 w 2022"/>
                <a:gd name="T33" fmla="*/ 269 h 2072"/>
                <a:gd name="T34" fmla="*/ 135 w 2022"/>
                <a:gd name="T35" fmla="*/ 319 h 2072"/>
                <a:gd name="T36" fmla="*/ 85 w 2022"/>
                <a:gd name="T37" fmla="*/ 370 h 2072"/>
                <a:gd name="T38" fmla="*/ 51 w 2022"/>
                <a:gd name="T39" fmla="*/ 421 h 2072"/>
                <a:gd name="T40" fmla="*/ 0 w 2022"/>
                <a:gd name="T41" fmla="*/ 488 h 2072"/>
                <a:gd name="T42" fmla="*/ 1466 w 2022"/>
                <a:gd name="T43" fmla="*/ 2072 h 2072"/>
                <a:gd name="T44" fmla="*/ 1584 w 2022"/>
                <a:gd name="T45" fmla="*/ 1987 h 2072"/>
                <a:gd name="T46" fmla="*/ 1702 w 2022"/>
                <a:gd name="T47" fmla="*/ 1886 h 2072"/>
                <a:gd name="T48" fmla="*/ 1803 w 2022"/>
                <a:gd name="T49" fmla="*/ 1768 h 2072"/>
                <a:gd name="T50" fmla="*/ 1887 w 2022"/>
                <a:gd name="T51" fmla="*/ 1651 h 2072"/>
                <a:gd name="T52" fmla="*/ 1937 w 2022"/>
                <a:gd name="T53" fmla="*/ 1515 h 2072"/>
                <a:gd name="T54" fmla="*/ 1988 w 2022"/>
                <a:gd name="T55" fmla="*/ 1380 h 2072"/>
                <a:gd name="T56" fmla="*/ 2022 w 2022"/>
                <a:gd name="T57" fmla="*/ 1230 h 2072"/>
                <a:gd name="T58" fmla="*/ 2022 w 2022"/>
                <a:gd name="T59" fmla="*/ 1078 h 2072"/>
                <a:gd name="T60" fmla="*/ 2005 w 2022"/>
                <a:gd name="T61" fmla="*/ 926 h 2072"/>
                <a:gd name="T62" fmla="*/ 1971 w 2022"/>
                <a:gd name="T63" fmla="*/ 774 h 2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022" h="2072">
                  <a:moveTo>
                    <a:pt x="1971" y="774"/>
                  </a:moveTo>
                  <a:lnTo>
                    <a:pt x="1904" y="605"/>
                  </a:lnTo>
                  <a:lnTo>
                    <a:pt x="1819" y="454"/>
                  </a:lnTo>
                  <a:lnTo>
                    <a:pt x="1702" y="319"/>
                  </a:lnTo>
                  <a:lnTo>
                    <a:pt x="1584" y="218"/>
                  </a:lnTo>
                  <a:lnTo>
                    <a:pt x="1432" y="117"/>
                  </a:lnTo>
                  <a:lnTo>
                    <a:pt x="1281" y="50"/>
                  </a:lnTo>
                  <a:lnTo>
                    <a:pt x="1112" y="16"/>
                  </a:lnTo>
                  <a:lnTo>
                    <a:pt x="943" y="0"/>
                  </a:lnTo>
                  <a:lnTo>
                    <a:pt x="775" y="0"/>
                  </a:lnTo>
                  <a:lnTo>
                    <a:pt x="589" y="50"/>
                  </a:lnTo>
                  <a:lnTo>
                    <a:pt x="522" y="67"/>
                  </a:lnTo>
                  <a:lnTo>
                    <a:pt x="455" y="101"/>
                  </a:lnTo>
                  <a:lnTo>
                    <a:pt x="387" y="134"/>
                  </a:lnTo>
                  <a:lnTo>
                    <a:pt x="320" y="168"/>
                  </a:lnTo>
                  <a:lnTo>
                    <a:pt x="253" y="218"/>
                  </a:lnTo>
                  <a:lnTo>
                    <a:pt x="202" y="269"/>
                  </a:lnTo>
                  <a:lnTo>
                    <a:pt x="135" y="319"/>
                  </a:lnTo>
                  <a:lnTo>
                    <a:pt x="85" y="370"/>
                  </a:lnTo>
                  <a:lnTo>
                    <a:pt x="51" y="421"/>
                  </a:lnTo>
                  <a:lnTo>
                    <a:pt x="0" y="488"/>
                  </a:lnTo>
                  <a:lnTo>
                    <a:pt x="1466" y="2072"/>
                  </a:lnTo>
                  <a:lnTo>
                    <a:pt x="1584" y="1987"/>
                  </a:lnTo>
                  <a:lnTo>
                    <a:pt x="1702" y="1886"/>
                  </a:lnTo>
                  <a:lnTo>
                    <a:pt x="1803" y="1768"/>
                  </a:lnTo>
                  <a:lnTo>
                    <a:pt x="1887" y="1651"/>
                  </a:lnTo>
                  <a:lnTo>
                    <a:pt x="1937" y="1515"/>
                  </a:lnTo>
                  <a:lnTo>
                    <a:pt x="1988" y="1380"/>
                  </a:lnTo>
                  <a:lnTo>
                    <a:pt x="2022" y="1230"/>
                  </a:lnTo>
                  <a:lnTo>
                    <a:pt x="2022" y="1078"/>
                  </a:lnTo>
                  <a:lnTo>
                    <a:pt x="2005" y="926"/>
                  </a:lnTo>
                  <a:lnTo>
                    <a:pt x="1971" y="774"/>
                  </a:lnTo>
                  <a:close/>
                </a:path>
              </a:pathLst>
            </a:custGeom>
            <a:solidFill>
              <a:srgbClr val="D9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70"/>
            <p:cNvSpPr>
              <a:spLocks/>
            </p:cNvSpPr>
            <p:nvPr/>
          </p:nvSpPr>
          <p:spPr bwMode="auto">
            <a:xfrm>
              <a:off x="1613" y="3245"/>
              <a:ext cx="35" cy="37"/>
            </a:xfrm>
            <a:custGeom>
              <a:avLst/>
              <a:gdLst>
                <a:gd name="T0" fmla="*/ 252 w 388"/>
                <a:gd name="T1" fmla="*/ 388 h 404"/>
                <a:gd name="T2" fmla="*/ 286 w 388"/>
                <a:gd name="T3" fmla="*/ 388 h 404"/>
                <a:gd name="T4" fmla="*/ 303 w 388"/>
                <a:gd name="T5" fmla="*/ 370 h 404"/>
                <a:gd name="T6" fmla="*/ 337 w 388"/>
                <a:gd name="T7" fmla="*/ 354 h 404"/>
                <a:gd name="T8" fmla="*/ 354 w 388"/>
                <a:gd name="T9" fmla="*/ 319 h 404"/>
                <a:gd name="T10" fmla="*/ 371 w 388"/>
                <a:gd name="T11" fmla="*/ 303 h 404"/>
                <a:gd name="T12" fmla="*/ 388 w 388"/>
                <a:gd name="T13" fmla="*/ 269 h 404"/>
                <a:gd name="T14" fmla="*/ 388 w 388"/>
                <a:gd name="T15" fmla="*/ 236 h 404"/>
                <a:gd name="T16" fmla="*/ 388 w 388"/>
                <a:gd name="T17" fmla="*/ 202 h 404"/>
                <a:gd name="T18" fmla="*/ 388 w 388"/>
                <a:gd name="T19" fmla="*/ 168 h 404"/>
                <a:gd name="T20" fmla="*/ 388 w 388"/>
                <a:gd name="T21" fmla="*/ 151 h 404"/>
                <a:gd name="T22" fmla="*/ 371 w 388"/>
                <a:gd name="T23" fmla="*/ 117 h 404"/>
                <a:gd name="T24" fmla="*/ 354 w 388"/>
                <a:gd name="T25" fmla="*/ 84 h 404"/>
                <a:gd name="T26" fmla="*/ 337 w 388"/>
                <a:gd name="T27" fmla="*/ 67 h 404"/>
                <a:gd name="T28" fmla="*/ 320 w 388"/>
                <a:gd name="T29" fmla="*/ 34 h 404"/>
                <a:gd name="T30" fmla="*/ 286 w 388"/>
                <a:gd name="T31" fmla="*/ 16 h 404"/>
                <a:gd name="T32" fmla="*/ 252 w 388"/>
                <a:gd name="T33" fmla="*/ 16 h 404"/>
                <a:gd name="T34" fmla="*/ 236 w 388"/>
                <a:gd name="T35" fmla="*/ 0 h 404"/>
                <a:gd name="T36" fmla="*/ 202 w 388"/>
                <a:gd name="T37" fmla="*/ 0 h 404"/>
                <a:gd name="T38" fmla="*/ 169 w 388"/>
                <a:gd name="T39" fmla="*/ 0 h 404"/>
                <a:gd name="T40" fmla="*/ 135 w 388"/>
                <a:gd name="T41" fmla="*/ 16 h 404"/>
                <a:gd name="T42" fmla="*/ 101 w 388"/>
                <a:gd name="T43" fmla="*/ 16 h 404"/>
                <a:gd name="T44" fmla="*/ 84 w 388"/>
                <a:gd name="T45" fmla="*/ 34 h 404"/>
                <a:gd name="T46" fmla="*/ 50 w 388"/>
                <a:gd name="T47" fmla="*/ 50 h 404"/>
                <a:gd name="T48" fmla="*/ 34 w 388"/>
                <a:gd name="T49" fmla="*/ 84 h 404"/>
                <a:gd name="T50" fmla="*/ 17 w 388"/>
                <a:gd name="T51" fmla="*/ 101 h 404"/>
                <a:gd name="T52" fmla="*/ 0 w 388"/>
                <a:gd name="T53" fmla="*/ 135 h 404"/>
                <a:gd name="T54" fmla="*/ 0 w 388"/>
                <a:gd name="T55" fmla="*/ 168 h 404"/>
                <a:gd name="T56" fmla="*/ 0 w 388"/>
                <a:gd name="T57" fmla="*/ 202 h 404"/>
                <a:gd name="T58" fmla="*/ 0 w 388"/>
                <a:gd name="T59" fmla="*/ 236 h 404"/>
                <a:gd name="T60" fmla="*/ 0 w 388"/>
                <a:gd name="T61" fmla="*/ 269 h 404"/>
                <a:gd name="T62" fmla="*/ 17 w 388"/>
                <a:gd name="T63" fmla="*/ 286 h 404"/>
                <a:gd name="T64" fmla="*/ 34 w 388"/>
                <a:gd name="T65" fmla="*/ 319 h 404"/>
                <a:gd name="T66" fmla="*/ 50 w 388"/>
                <a:gd name="T67" fmla="*/ 337 h 404"/>
                <a:gd name="T68" fmla="*/ 68 w 388"/>
                <a:gd name="T69" fmla="*/ 370 h 404"/>
                <a:gd name="T70" fmla="*/ 101 w 388"/>
                <a:gd name="T71" fmla="*/ 388 h 404"/>
                <a:gd name="T72" fmla="*/ 135 w 388"/>
                <a:gd name="T73" fmla="*/ 388 h 404"/>
                <a:gd name="T74" fmla="*/ 151 w 388"/>
                <a:gd name="T75" fmla="*/ 404 h 404"/>
                <a:gd name="T76" fmla="*/ 185 w 388"/>
                <a:gd name="T77" fmla="*/ 404 h 404"/>
                <a:gd name="T78" fmla="*/ 219 w 388"/>
                <a:gd name="T79" fmla="*/ 404 h 404"/>
                <a:gd name="T80" fmla="*/ 252 w 388"/>
                <a:gd name="T81" fmla="*/ 388 h 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8" h="404">
                  <a:moveTo>
                    <a:pt x="252" y="388"/>
                  </a:moveTo>
                  <a:lnTo>
                    <a:pt x="286" y="388"/>
                  </a:lnTo>
                  <a:lnTo>
                    <a:pt x="303" y="370"/>
                  </a:lnTo>
                  <a:lnTo>
                    <a:pt x="337" y="354"/>
                  </a:lnTo>
                  <a:lnTo>
                    <a:pt x="354" y="319"/>
                  </a:lnTo>
                  <a:lnTo>
                    <a:pt x="371" y="303"/>
                  </a:lnTo>
                  <a:lnTo>
                    <a:pt x="388" y="269"/>
                  </a:lnTo>
                  <a:lnTo>
                    <a:pt x="388" y="236"/>
                  </a:lnTo>
                  <a:lnTo>
                    <a:pt x="388" y="202"/>
                  </a:lnTo>
                  <a:lnTo>
                    <a:pt x="388" y="168"/>
                  </a:lnTo>
                  <a:lnTo>
                    <a:pt x="388" y="151"/>
                  </a:lnTo>
                  <a:lnTo>
                    <a:pt x="371" y="117"/>
                  </a:lnTo>
                  <a:lnTo>
                    <a:pt x="354" y="84"/>
                  </a:lnTo>
                  <a:lnTo>
                    <a:pt x="337" y="67"/>
                  </a:lnTo>
                  <a:lnTo>
                    <a:pt x="320" y="34"/>
                  </a:lnTo>
                  <a:lnTo>
                    <a:pt x="286" y="16"/>
                  </a:lnTo>
                  <a:lnTo>
                    <a:pt x="252" y="16"/>
                  </a:lnTo>
                  <a:lnTo>
                    <a:pt x="236" y="0"/>
                  </a:lnTo>
                  <a:lnTo>
                    <a:pt x="202" y="0"/>
                  </a:lnTo>
                  <a:lnTo>
                    <a:pt x="169" y="0"/>
                  </a:lnTo>
                  <a:lnTo>
                    <a:pt x="135" y="16"/>
                  </a:lnTo>
                  <a:lnTo>
                    <a:pt x="101" y="16"/>
                  </a:lnTo>
                  <a:lnTo>
                    <a:pt x="84" y="34"/>
                  </a:lnTo>
                  <a:lnTo>
                    <a:pt x="50" y="50"/>
                  </a:lnTo>
                  <a:lnTo>
                    <a:pt x="34" y="84"/>
                  </a:lnTo>
                  <a:lnTo>
                    <a:pt x="17" y="101"/>
                  </a:lnTo>
                  <a:lnTo>
                    <a:pt x="0" y="135"/>
                  </a:lnTo>
                  <a:lnTo>
                    <a:pt x="0" y="168"/>
                  </a:lnTo>
                  <a:lnTo>
                    <a:pt x="0" y="202"/>
                  </a:lnTo>
                  <a:lnTo>
                    <a:pt x="0" y="236"/>
                  </a:lnTo>
                  <a:lnTo>
                    <a:pt x="0" y="269"/>
                  </a:lnTo>
                  <a:lnTo>
                    <a:pt x="17" y="286"/>
                  </a:lnTo>
                  <a:lnTo>
                    <a:pt x="34" y="319"/>
                  </a:lnTo>
                  <a:lnTo>
                    <a:pt x="50" y="337"/>
                  </a:lnTo>
                  <a:lnTo>
                    <a:pt x="68" y="370"/>
                  </a:lnTo>
                  <a:lnTo>
                    <a:pt x="101" y="388"/>
                  </a:lnTo>
                  <a:lnTo>
                    <a:pt x="135" y="388"/>
                  </a:lnTo>
                  <a:lnTo>
                    <a:pt x="151" y="404"/>
                  </a:lnTo>
                  <a:lnTo>
                    <a:pt x="185" y="404"/>
                  </a:lnTo>
                  <a:lnTo>
                    <a:pt x="219" y="404"/>
                  </a:lnTo>
                  <a:lnTo>
                    <a:pt x="252" y="3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Freeform 71"/>
            <p:cNvSpPr>
              <a:spLocks/>
            </p:cNvSpPr>
            <p:nvPr/>
          </p:nvSpPr>
          <p:spPr bwMode="auto">
            <a:xfrm>
              <a:off x="1483" y="3346"/>
              <a:ext cx="207" cy="89"/>
            </a:xfrm>
            <a:custGeom>
              <a:avLst/>
              <a:gdLst>
                <a:gd name="T0" fmla="*/ 219 w 2275"/>
                <a:gd name="T1" fmla="*/ 0 h 977"/>
                <a:gd name="T2" fmla="*/ 235 w 2275"/>
                <a:gd name="T3" fmla="*/ 16 h 977"/>
                <a:gd name="T4" fmla="*/ 235 w 2275"/>
                <a:gd name="T5" fmla="*/ 51 h 977"/>
                <a:gd name="T6" fmla="*/ 253 w 2275"/>
                <a:gd name="T7" fmla="*/ 101 h 977"/>
                <a:gd name="T8" fmla="*/ 286 w 2275"/>
                <a:gd name="T9" fmla="*/ 152 h 977"/>
                <a:gd name="T10" fmla="*/ 337 w 2275"/>
                <a:gd name="T11" fmla="*/ 219 h 977"/>
                <a:gd name="T12" fmla="*/ 405 w 2275"/>
                <a:gd name="T13" fmla="*/ 303 h 977"/>
                <a:gd name="T14" fmla="*/ 506 w 2275"/>
                <a:gd name="T15" fmla="*/ 370 h 977"/>
                <a:gd name="T16" fmla="*/ 640 w 2275"/>
                <a:gd name="T17" fmla="*/ 455 h 977"/>
                <a:gd name="T18" fmla="*/ 792 w 2275"/>
                <a:gd name="T19" fmla="*/ 522 h 977"/>
                <a:gd name="T20" fmla="*/ 994 w 2275"/>
                <a:gd name="T21" fmla="*/ 573 h 977"/>
                <a:gd name="T22" fmla="*/ 1213 w 2275"/>
                <a:gd name="T23" fmla="*/ 623 h 977"/>
                <a:gd name="T24" fmla="*/ 1399 w 2275"/>
                <a:gd name="T25" fmla="*/ 623 h 977"/>
                <a:gd name="T26" fmla="*/ 1550 w 2275"/>
                <a:gd name="T27" fmla="*/ 589 h 977"/>
                <a:gd name="T28" fmla="*/ 1684 w 2275"/>
                <a:gd name="T29" fmla="*/ 556 h 977"/>
                <a:gd name="T30" fmla="*/ 1803 w 2275"/>
                <a:gd name="T31" fmla="*/ 488 h 977"/>
                <a:gd name="T32" fmla="*/ 1887 w 2275"/>
                <a:gd name="T33" fmla="*/ 421 h 977"/>
                <a:gd name="T34" fmla="*/ 1955 w 2275"/>
                <a:gd name="T35" fmla="*/ 370 h 977"/>
                <a:gd name="T36" fmla="*/ 2005 w 2275"/>
                <a:gd name="T37" fmla="*/ 320 h 977"/>
                <a:gd name="T38" fmla="*/ 2038 w 2275"/>
                <a:gd name="T39" fmla="*/ 269 h 977"/>
                <a:gd name="T40" fmla="*/ 2056 w 2275"/>
                <a:gd name="T41" fmla="*/ 269 h 977"/>
                <a:gd name="T42" fmla="*/ 2275 w 2275"/>
                <a:gd name="T43" fmla="*/ 455 h 977"/>
                <a:gd name="T44" fmla="*/ 2257 w 2275"/>
                <a:gd name="T45" fmla="*/ 488 h 977"/>
                <a:gd name="T46" fmla="*/ 2207 w 2275"/>
                <a:gd name="T47" fmla="*/ 539 h 977"/>
                <a:gd name="T48" fmla="*/ 2139 w 2275"/>
                <a:gd name="T49" fmla="*/ 607 h 977"/>
                <a:gd name="T50" fmla="*/ 2038 w 2275"/>
                <a:gd name="T51" fmla="*/ 708 h 977"/>
                <a:gd name="T52" fmla="*/ 1904 w 2275"/>
                <a:gd name="T53" fmla="*/ 791 h 977"/>
                <a:gd name="T54" fmla="*/ 1752 w 2275"/>
                <a:gd name="T55" fmla="*/ 876 h 977"/>
                <a:gd name="T56" fmla="*/ 1567 w 2275"/>
                <a:gd name="T57" fmla="*/ 943 h 977"/>
                <a:gd name="T58" fmla="*/ 1348 w 2275"/>
                <a:gd name="T59" fmla="*/ 977 h 977"/>
                <a:gd name="T60" fmla="*/ 1095 w 2275"/>
                <a:gd name="T61" fmla="*/ 977 h 977"/>
                <a:gd name="T62" fmla="*/ 808 w 2275"/>
                <a:gd name="T63" fmla="*/ 909 h 977"/>
                <a:gd name="T64" fmla="*/ 640 w 2275"/>
                <a:gd name="T65" fmla="*/ 858 h 977"/>
                <a:gd name="T66" fmla="*/ 506 w 2275"/>
                <a:gd name="T67" fmla="*/ 775 h 977"/>
                <a:gd name="T68" fmla="*/ 371 w 2275"/>
                <a:gd name="T69" fmla="*/ 690 h 977"/>
                <a:gd name="T70" fmla="*/ 270 w 2275"/>
                <a:gd name="T71" fmla="*/ 589 h 977"/>
                <a:gd name="T72" fmla="*/ 185 w 2275"/>
                <a:gd name="T73" fmla="*/ 506 h 977"/>
                <a:gd name="T74" fmla="*/ 118 w 2275"/>
                <a:gd name="T75" fmla="*/ 404 h 977"/>
                <a:gd name="T76" fmla="*/ 67 w 2275"/>
                <a:gd name="T77" fmla="*/ 336 h 977"/>
                <a:gd name="T78" fmla="*/ 33 w 2275"/>
                <a:gd name="T79" fmla="*/ 269 h 977"/>
                <a:gd name="T80" fmla="*/ 0 w 2275"/>
                <a:gd name="T81" fmla="*/ 235 h 977"/>
                <a:gd name="T82" fmla="*/ 0 w 2275"/>
                <a:gd name="T83" fmla="*/ 219 h 977"/>
                <a:gd name="T84" fmla="*/ 219 w 2275"/>
                <a:gd name="T85" fmla="*/ 16 h 977"/>
                <a:gd name="T86" fmla="*/ 219 w 2275"/>
                <a:gd name="T87" fmla="*/ 0 h 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75" h="977">
                  <a:moveTo>
                    <a:pt x="219" y="0"/>
                  </a:moveTo>
                  <a:lnTo>
                    <a:pt x="235" y="16"/>
                  </a:lnTo>
                  <a:lnTo>
                    <a:pt x="235" y="51"/>
                  </a:lnTo>
                  <a:lnTo>
                    <a:pt x="253" y="101"/>
                  </a:lnTo>
                  <a:lnTo>
                    <a:pt x="286" y="152"/>
                  </a:lnTo>
                  <a:lnTo>
                    <a:pt x="337" y="219"/>
                  </a:lnTo>
                  <a:lnTo>
                    <a:pt x="405" y="303"/>
                  </a:lnTo>
                  <a:lnTo>
                    <a:pt x="506" y="370"/>
                  </a:lnTo>
                  <a:lnTo>
                    <a:pt x="640" y="455"/>
                  </a:lnTo>
                  <a:lnTo>
                    <a:pt x="792" y="522"/>
                  </a:lnTo>
                  <a:lnTo>
                    <a:pt x="994" y="573"/>
                  </a:lnTo>
                  <a:lnTo>
                    <a:pt x="1213" y="623"/>
                  </a:lnTo>
                  <a:lnTo>
                    <a:pt x="1399" y="623"/>
                  </a:lnTo>
                  <a:lnTo>
                    <a:pt x="1550" y="589"/>
                  </a:lnTo>
                  <a:lnTo>
                    <a:pt x="1684" y="556"/>
                  </a:lnTo>
                  <a:lnTo>
                    <a:pt x="1803" y="488"/>
                  </a:lnTo>
                  <a:lnTo>
                    <a:pt x="1887" y="421"/>
                  </a:lnTo>
                  <a:lnTo>
                    <a:pt x="1955" y="370"/>
                  </a:lnTo>
                  <a:lnTo>
                    <a:pt x="2005" y="320"/>
                  </a:lnTo>
                  <a:lnTo>
                    <a:pt x="2038" y="269"/>
                  </a:lnTo>
                  <a:lnTo>
                    <a:pt x="2056" y="269"/>
                  </a:lnTo>
                  <a:lnTo>
                    <a:pt x="2275" y="455"/>
                  </a:lnTo>
                  <a:lnTo>
                    <a:pt x="2257" y="488"/>
                  </a:lnTo>
                  <a:lnTo>
                    <a:pt x="2207" y="539"/>
                  </a:lnTo>
                  <a:lnTo>
                    <a:pt x="2139" y="607"/>
                  </a:lnTo>
                  <a:lnTo>
                    <a:pt x="2038" y="708"/>
                  </a:lnTo>
                  <a:lnTo>
                    <a:pt x="1904" y="791"/>
                  </a:lnTo>
                  <a:lnTo>
                    <a:pt x="1752" y="876"/>
                  </a:lnTo>
                  <a:lnTo>
                    <a:pt x="1567" y="943"/>
                  </a:lnTo>
                  <a:lnTo>
                    <a:pt x="1348" y="977"/>
                  </a:lnTo>
                  <a:lnTo>
                    <a:pt x="1095" y="977"/>
                  </a:lnTo>
                  <a:lnTo>
                    <a:pt x="808" y="909"/>
                  </a:lnTo>
                  <a:lnTo>
                    <a:pt x="640" y="858"/>
                  </a:lnTo>
                  <a:lnTo>
                    <a:pt x="506" y="775"/>
                  </a:lnTo>
                  <a:lnTo>
                    <a:pt x="371" y="690"/>
                  </a:lnTo>
                  <a:lnTo>
                    <a:pt x="270" y="589"/>
                  </a:lnTo>
                  <a:lnTo>
                    <a:pt x="185" y="506"/>
                  </a:lnTo>
                  <a:lnTo>
                    <a:pt x="118" y="404"/>
                  </a:lnTo>
                  <a:lnTo>
                    <a:pt x="67" y="336"/>
                  </a:lnTo>
                  <a:lnTo>
                    <a:pt x="33" y="269"/>
                  </a:lnTo>
                  <a:lnTo>
                    <a:pt x="0" y="235"/>
                  </a:lnTo>
                  <a:lnTo>
                    <a:pt x="0" y="219"/>
                  </a:lnTo>
                  <a:lnTo>
                    <a:pt x="219" y="16"/>
                  </a:lnTo>
                  <a:lnTo>
                    <a:pt x="21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92" name="Text Box 72"/>
          <p:cNvSpPr txBox="1">
            <a:spLocks noChangeArrowheads="1"/>
          </p:cNvSpPr>
          <p:nvPr/>
        </p:nvSpPr>
        <p:spPr bwMode="auto">
          <a:xfrm>
            <a:off x="566738" y="6229350"/>
            <a:ext cx="279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Written By Patrick Herklotz</a:t>
            </a:r>
          </a:p>
        </p:txBody>
      </p:sp>
    </p:spTree>
  </p:cSld>
  <p:clrMapOvr>
    <a:masterClrMapping/>
  </p:clrMapOvr>
  <p:transition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9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Walnut"/>
          <p:cNvSpPr>
            <a:spLocks noChangeArrowheads="1"/>
          </p:cNvSpPr>
          <p:nvPr/>
        </p:nvSpPr>
        <p:spPr bwMode="auto">
          <a:xfrm>
            <a:off x="-1101725" y="1239838"/>
            <a:ext cx="11811000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1945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19460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19461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177925" y="1244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00025" y="123825"/>
            <a:ext cx="6748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4:</a:t>
            </a:r>
            <a:r>
              <a:rPr lang="en-US" altLang="en-US">
                <a:solidFill>
                  <a:schemeClr val="bg1"/>
                </a:solidFill>
              </a:rPr>
              <a:t> Obtain the data transfer chord and plug it into the front left port of the Calculator and the bottom center port of the </a:t>
            </a:r>
            <a:r>
              <a:rPr lang="en-US" altLang="en-US" u="sng">
                <a:solidFill>
                  <a:schemeClr val="bg1"/>
                </a:solidFill>
              </a:rPr>
              <a:t>LabPro</a:t>
            </a:r>
            <a:r>
              <a:rPr lang="en-US" altLang="en-US">
                <a:solidFill>
                  <a:schemeClr val="bg1"/>
                </a:solidFill>
              </a:rPr>
              <a:t> platform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167063" y="6481763"/>
            <a:ext cx="281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Front View of Calculator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68325" y="3522663"/>
            <a:ext cx="2525713" cy="95250"/>
          </a:xfrm>
          <a:prstGeom prst="rect">
            <a:avLst/>
          </a:prstGeom>
          <a:solidFill>
            <a:srgbClr val="053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158750" y="3568700"/>
            <a:ext cx="3249613" cy="481013"/>
          </a:xfrm>
          <a:custGeom>
            <a:avLst/>
            <a:gdLst>
              <a:gd name="T0" fmla="*/ 2415 w 2430"/>
              <a:gd name="T1" fmla="*/ 6 h 285"/>
              <a:gd name="T2" fmla="*/ 2430 w 2430"/>
              <a:gd name="T3" fmla="*/ 285 h 285"/>
              <a:gd name="T4" fmla="*/ 0 w 2430"/>
              <a:gd name="T5" fmla="*/ 285 h 285"/>
              <a:gd name="T6" fmla="*/ 0 w 2430"/>
              <a:gd name="T7" fmla="*/ 66 h 285"/>
              <a:gd name="T8" fmla="*/ 162 w 2430"/>
              <a:gd name="T9" fmla="*/ 0 h 285"/>
              <a:gd name="T10" fmla="*/ 2415 w 2430"/>
              <a:gd name="T11" fmla="*/ 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0" h="285">
                <a:moveTo>
                  <a:pt x="2415" y="6"/>
                </a:moveTo>
                <a:lnTo>
                  <a:pt x="2430" y="285"/>
                </a:lnTo>
                <a:lnTo>
                  <a:pt x="0" y="285"/>
                </a:lnTo>
                <a:lnTo>
                  <a:pt x="0" y="66"/>
                </a:lnTo>
                <a:lnTo>
                  <a:pt x="162" y="0"/>
                </a:lnTo>
                <a:lnTo>
                  <a:pt x="2415" y="6"/>
                </a:lnTo>
                <a:close/>
              </a:path>
            </a:pathLst>
          </a:custGeom>
          <a:gradFill rotWithShape="1">
            <a:gsLst>
              <a:gs pos="0">
                <a:srgbClr val="053933"/>
              </a:gs>
              <a:gs pos="100000">
                <a:srgbClr val="032723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2723"/>
            </a:extrusionClr>
            <a:contourClr>
              <a:srgbClr val="03272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1916113" y="3614738"/>
            <a:ext cx="488950" cy="185737"/>
          </a:xfrm>
          <a:prstGeom prst="ellipse">
            <a:avLst/>
          </a:prstGeom>
          <a:solidFill>
            <a:srgbClr val="032723"/>
          </a:solidFill>
          <a:ln w="9525">
            <a:solidFill>
              <a:srgbClr val="053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Oval 12" descr="Dark vertical"/>
          <p:cNvSpPr>
            <a:spLocks noChangeArrowheads="1"/>
          </p:cNvSpPr>
          <p:nvPr/>
        </p:nvSpPr>
        <p:spPr bwMode="auto">
          <a:xfrm>
            <a:off x="2020888" y="3665538"/>
            <a:ext cx="271462" cy="74612"/>
          </a:xfrm>
          <a:prstGeom prst="ellipse">
            <a:avLst/>
          </a:prstGeom>
          <a:pattFill prst="dkVert">
            <a:fgClr>
              <a:srgbClr val="03272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461963" y="3708400"/>
            <a:ext cx="234950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AutoShape 14"/>
          <p:cNvSpPr>
            <a:spLocks noChangeArrowheads="1"/>
          </p:cNvSpPr>
          <p:nvPr/>
        </p:nvSpPr>
        <p:spPr bwMode="auto">
          <a:xfrm>
            <a:off x="790575" y="3705225"/>
            <a:ext cx="231775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>
            <a:off x="1096963" y="3708400"/>
            <a:ext cx="233362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AutoShape 16"/>
          <p:cNvSpPr>
            <a:spLocks noChangeArrowheads="1"/>
          </p:cNvSpPr>
          <p:nvPr/>
        </p:nvSpPr>
        <p:spPr bwMode="auto">
          <a:xfrm>
            <a:off x="1427163" y="3708400"/>
            <a:ext cx="231775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AutoShape 17" descr="Narrow vertical"/>
          <p:cNvSpPr>
            <a:spLocks noChangeArrowheads="1"/>
          </p:cNvSpPr>
          <p:nvPr/>
        </p:nvSpPr>
        <p:spPr bwMode="auto">
          <a:xfrm>
            <a:off x="1463675" y="3749675"/>
            <a:ext cx="152400" cy="11112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AutoShape 18" descr="Narrow vertical"/>
          <p:cNvSpPr>
            <a:spLocks noChangeArrowheads="1"/>
          </p:cNvSpPr>
          <p:nvPr/>
        </p:nvSpPr>
        <p:spPr bwMode="auto">
          <a:xfrm>
            <a:off x="1135063" y="3749675"/>
            <a:ext cx="152400" cy="11112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AutoShape 19" descr="Narrow vertical"/>
          <p:cNvSpPr>
            <a:spLocks noChangeArrowheads="1"/>
          </p:cNvSpPr>
          <p:nvPr/>
        </p:nvSpPr>
        <p:spPr bwMode="auto">
          <a:xfrm>
            <a:off x="828675" y="3754438"/>
            <a:ext cx="153988" cy="112712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AutoShape 20" descr="Narrow vertical"/>
          <p:cNvSpPr>
            <a:spLocks noChangeArrowheads="1"/>
          </p:cNvSpPr>
          <p:nvPr/>
        </p:nvSpPr>
        <p:spPr bwMode="auto">
          <a:xfrm>
            <a:off x="506413" y="3749675"/>
            <a:ext cx="152400" cy="11112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7" name="AutoShape 21"/>
          <p:cNvSpPr>
            <a:spLocks noChangeArrowheads="1"/>
          </p:cNvSpPr>
          <p:nvPr/>
        </p:nvSpPr>
        <p:spPr bwMode="auto">
          <a:xfrm rot="5400000">
            <a:off x="3105944" y="3772694"/>
            <a:ext cx="171450" cy="131762"/>
          </a:xfrm>
          <a:prstGeom prst="flowChartDelay">
            <a:avLst/>
          </a:prstGeom>
          <a:solidFill>
            <a:srgbClr val="0C1B22"/>
          </a:solidFill>
          <a:ln w="9525">
            <a:solidFill>
              <a:srgbClr val="053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3149600" y="3786188"/>
            <a:ext cx="76200" cy="952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10501">
                <a:srgbClr val="FFFFFF"/>
              </a:gs>
              <a:gs pos="12001">
                <a:srgbClr val="1F1F1F"/>
              </a:gs>
              <a:gs pos="17000">
                <a:srgbClr val="CFCFCF"/>
              </a:gs>
              <a:gs pos="23500">
                <a:srgbClr val="CFCFCF"/>
              </a:gs>
              <a:gs pos="29000">
                <a:srgbClr val="636363"/>
              </a:gs>
              <a:gs pos="41001">
                <a:srgbClr val="FFFFFF"/>
              </a:gs>
              <a:gs pos="42000">
                <a:srgbClr val="1F1F1F"/>
              </a:gs>
              <a:gs pos="50000">
                <a:srgbClr val="FFFFFF"/>
              </a:gs>
              <a:gs pos="58000">
                <a:srgbClr val="1F1F1F"/>
              </a:gs>
              <a:gs pos="59000">
                <a:srgbClr val="FFFFFF"/>
              </a:gs>
              <a:gs pos="71000">
                <a:srgbClr val="636363"/>
              </a:gs>
              <a:gs pos="76500">
                <a:srgbClr val="CFCFCF"/>
              </a:gs>
              <a:gs pos="83000">
                <a:srgbClr val="CFCFCF"/>
              </a:gs>
              <a:gs pos="88000">
                <a:srgbClr val="1F1F1F"/>
              </a:gs>
              <a:gs pos="89500">
                <a:srgbClr val="FFFFFF"/>
              </a:gs>
              <a:gs pos="100000">
                <a:srgbClr val="7F7F7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3182938" y="3825875"/>
            <a:ext cx="6350" cy="1111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062288" y="3648075"/>
            <a:ext cx="263525" cy="20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074988" y="3683000"/>
            <a:ext cx="53975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3160713" y="3683000"/>
            <a:ext cx="53975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3254375" y="3683000"/>
            <a:ext cx="53975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395288" y="3579813"/>
            <a:ext cx="4302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1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712788" y="3579813"/>
            <a:ext cx="428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2</a:t>
            </a: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1022350" y="3579813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3</a:t>
            </a:r>
          </a:p>
        </p:txBody>
      </p:sp>
      <p:sp>
        <p:nvSpPr>
          <p:cNvPr id="19487" name="Text Box 31"/>
          <p:cNvSpPr txBox="1">
            <a:spLocks noChangeArrowheads="1"/>
          </p:cNvSpPr>
          <p:nvPr/>
        </p:nvSpPr>
        <p:spPr bwMode="auto">
          <a:xfrm>
            <a:off x="1346200" y="3579813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4</a:t>
            </a:r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560388" y="2878138"/>
            <a:ext cx="2767012" cy="684212"/>
          </a:xfrm>
          <a:custGeom>
            <a:avLst/>
            <a:gdLst>
              <a:gd name="T0" fmla="*/ 0 w 1668"/>
              <a:gd name="T1" fmla="*/ 30 h 417"/>
              <a:gd name="T2" fmla="*/ 0 w 1668"/>
              <a:gd name="T3" fmla="*/ 402 h 417"/>
              <a:gd name="T4" fmla="*/ 24 w 1668"/>
              <a:gd name="T5" fmla="*/ 417 h 417"/>
              <a:gd name="T6" fmla="*/ 1530 w 1668"/>
              <a:gd name="T7" fmla="*/ 417 h 417"/>
              <a:gd name="T8" fmla="*/ 1557 w 1668"/>
              <a:gd name="T9" fmla="*/ 399 h 417"/>
              <a:gd name="T10" fmla="*/ 1557 w 1668"/>
              <a:gd name="T11" fmla="*/ 348 h 417"/>
              <a:gd name="T12" fmla="*/ 1668 w 1668"/>
              <a:gd name="T13" fmla="*/ 348 h 417"/>
              <a:gd name="T14" fmla="*/ 1668 w 1668"/>
              <a:gd name="T15" fmla="*/ 288 h 417"/>
              <a:gd name="T16" fmla="*/ 1518 w 1668"/>
              <a:gd name="T17" fmla="*/ 288 h 417"/>
              <a:gd name="T18" fmla="*/ 1518 w 1668"/>
              <a:gd name="T19" fmla="*/ 198 h 417"/>
              <a:gd name="T20" fmla="*/ 1488 w 1668"/>
              <a:gd name="T21" fmla="*/ 171 h 417"/>
              <a:gd name="T22" fmla="*/ 1455 w 1668"/>
              <a:gd name="T23" fmla="*/ 171 h 417"/>
              <a:gd name="T24" fmla="*/ 1437 w 1668"/>
              <a:gd name="T25" fmla="*/ 198 h 417"/>
              <a:gd name="T26" fmla="*/ 1437 w 1668"/>
              <a:gd name="T27" fmla="*/ 285 h 417"/>
              <a:gd name="T28" fmla="*/ 1305 w 1668"/>
              <a:gd name="T29" fmla="*/ 285 h 417"/>
              <a:gd name="T30" fmla="*/ 1305 w 1668"/>
              <a:gd name="T31" fmla="*/ 210 h 417"/>
              <a:gd name="T32" fmla="*/ 1170 w 1668"/>
              <a:gd name="T33" fmla="*/ 210 h 417"/>
              <a:gd name="T34" fmla="*/ 1170 w 1668"/>
              <a:gd name="T35" fmla="*/ 138 h 417"/>
              <a:gd name="T36" fmla="*/ 1155 w 1668"/>
              <a:gd name="T37" fmla="*/ 123 h 417"/>
              <a:gd name="T38" fmla="*/ 1056 w 1668"/>
              <a:gd name="T39" fmla="*/ 123 h 417"/>
              <a:gd name="T40" fmla="*/ 1041 w 1668"/>
              <a:gd name="T41" fmla="*/ 147 h 417"/>
              <a:gd name="T42" fmla="*/ 1041 w 1668"/>
              <a:gd name="T43" fmla="*/ 219 h 417"/>
              <a:gd name="T44" fmla="*/ 219 w 1668"/>
              <a:gd name="T45" fmla="*/ 219 h 417"/>
              <a:gd name="T46" fmla="*/ 219 w 1668"/>
              <a:gd name="T47" fmla="*/ 36 h 417"/>
              <a:gd name="T48" fmla="*/ 198 w 1668"/>
              <a:gd name="T49" fmla="*/ 0 h 417"/>
              <a:gd name="T50" fmla="*/ 33 w 1668"/>
              <a:gd name="T51" fmla="*/ 0 h 417"/>
              <a:gd name="T52" fmla="*/ 0 w 1668"/>
              <a:gd name="T53" fmla="*/ 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68" h="417">
                <a:moveTo>
                  <a:pt x="0" y="30"/>
                </a:moveTo>
                <a:lnTo>
                  <a:pt x="0" y="402"/>
                </a:lnTo>
                <a:lnTo>
                  <a:pt x="24" y="417"/>
                </a:lnTo>
                <a:lnTo>
                  <a:pt x="1530" y="417"/>
                </a:lnTo>
                <a:lnTo>
                  <a:pt x="1557" y="399"/>
                </a:lnTo>
                <a:lnTo>
                  <a:pt x="1557" y="348"/>
                </a:lnTo>
                <a:lnTo>
                  <a:pt x="1668" y="348"/>
                </a:lnTo>
                <a:lnTo>
                  <a:pt x="1668" y="288"/>
                </a:lnTo>
                <a:lnTo>
                  <a:pt x="1518" y="288"/>
                </a:lnTo>
                <a:lnTo>
                  <a:pt x="1518" y="198"/>
                </a:lnTo>
                <a:lnTo>
                  <a:pt x="1488" y="171"/>
                </a:lnTo>
                <a:lnTo>
                  <a:pt x="1455" y="171"/>
                </a:lnTo>
                <a:lnTo>
                  <a:pt x="1437" y="198"/>
                </a:lnTo>
                <a:lnTo>
                  <a:pt x="1437" y="285"/>
                </a:lnTo>
                <a:lnTo>
                  <a:pt x="1305" y="285"/>
                </a:lnTo>
                <a:lnTo>
                  <a:pt x="1305" y="210"/>
                </a:lnTo>
                <a:lnTo>
                  <a:pt x="1170" y="210"/>
                </a:lnTo>
                <a:lnTo>
                  <a:pt x="1170" y="138"/>
                </a:lnTo>
                <a:lnTo>
                  <a:pt x="1155" y="123"/>
                </a:lnTo>
                <a:lnTo>
                  <a:pt x="1056" y="123"/>
                </a:lnTo>
                <a:lnTo>
                  <a:pt x="1041" y="147"/>
                </a:lnTo>
                <a:lnTo>
                  <a:pt x="1041" y="219"/>
                </a:lnTo>
                <a:lnTo>
                  <a:pt x="219" y="219"/>
                </a:lnTo>
                <a:lnTo>
                  <a:pt x="219" y="36"/>
                </a:lnTo>
                <a:lnTo>
                  <a:pt x="198" y="0"/>
                </a:lnTo>
                <a:lnTo>
                  <a:pt x="33" y="0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 rot="14230395">
            <a:off x="362744" y="3466306"/>
            <a:ext cx="47625" cy="49213"/>
          </a:xfrm>
          <a:prstGeom prst="flowChartDelay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 rot="14230395">
            <a:off x="277813" y="3513137"/>
            <a:ext cx="46038" cy="49213"/>
          </a:xfrm>
          <a:prstGeom prst="flowChartDelay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 rot="14230395">
            <a:off x="303213" y="3533775"/>
            <a:ext cx="46037" cy="49213"/>
          </a:xfrm>
          <a:prstGeom prst="flowChartDelay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19492" name="Group 36"/>
          <p:cNvGrpSpPr>
            <a:grpSpLocks/>
          </p:cNvGrpSpPr>
          <p:nvPr/>
        </p:nvGrpSpPr>
        <p:grpSpPr bwMode="auto">
          <a:xfrm>
            <a:off x="901700" y="2868613"/>
            <a:ext cx="1355725" cy="350837"/>
            <a:chOff x="544" y="1791"/>
            <a:chExt cx="854" cy="221"/>
          </a:xfrm>
        </p:grpSpPr>
        <p:sp>
          <p:nvSpPr>
            <p:cNvPr id="19493" name="AutoShape 37"/>
            <p:cNvSpPr>
              <a:spLocks noChangeArrowheads="1"/>
            </p:cNvSpPr>
            <p:nvPr/>
          </p:nvSpPr>
          <p:spPr bwMode="auto">
            <a:xfrm>
              <a:off x="544" y="1899"/>
              <a:ext cx="854" cy="113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auto">
            <a:xfrm>
              <a:off x="574" y="1797"/>
              <a:ext cx="321" cy="91"/>
            </a:xfrm>
            <a:custGeom>
              <a:avLst/>
              <a:gdLst>
                <a:gd name="T0" fmla="*/ 75 w 255"/>
                <a:gd name="T1" fmla="*/ 0 h 84"/>
                <a:gd name="T2" fmla="*/ 0 w 255"/>
                <a:gd name="T3" fmla="*/ 84 h 84"/>
                <a:gd name="T4" fmla="*/ 198 w 255"/>
                <a:gd name="T5" fmla="*/ 84 h 84"/>
                <a:gd name="T6" fmla="*/ 255 w 255"/>
                <a:gd name="T7" fmla="*/ 6 h 84"/>
                <a:gd name="T8" fmla="*/ 75 w 255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4">
                  <a:moveTo>
                    <a:pt x="75" y="0"/>
                  </a:moveTo>
                  <a:lnTo>
                    <a:pt x="0" y="84"/>
                  </a:lnTo>
                  <a:lnTo>
                    <a:pt x="198" y="84"/>
                  </a:lnTo>
                  <a:lnTo>
                    <a:pt x="255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030" y="1793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496" name="Freeform 40"/>
            <p:cNvSpPr>
              <a:spLocks/>
            </p:cNvSpPr>
            <p:nvPr/>
          </p:nvSpPr>
          <p:spPr bwMode="auto">
            <a:xfrm>
              <a:off x="632" y="1817"/>
              <a:ext cx="169" cy="47"/>
            </a:xfrm>
            <a:custGeom>
              <a:avLst/>
              <a:gdLst>
                <a:gd name="T0" fmla="*/ 75 w 255"/>
                <a:gd name="T1" fmla="*/ 0 h 84"/>
                <a:gd name="T2" fmla="*/ 0 w 255"/>
                <a:gd name="T3" fmla="*/ 84 h 84"/>
                <a:gd name="T4" fmla="*/ 198 w 255"/>
                <a:gd name="T5" fmla="*/ 84 h 84"/>
                <a:gd name="T6" fmla="*/ 255 w 255"/>
                <a:gd name="T7" fmla="*/ 6 h 84"/>
                <a:gd name="T8" fmla="*/ 75 w 255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4">
                  <a:moveTo>
                    <a:pt x="75" y="0"/>
                  </a:moveTo>
                  <a:lnTo>
                    <a:pt x="0" y="84"/>
                  </a:lnTo>
                  <a:lnTo>
                    <a:pt x="198" y="84"/>
                  </a:lnTo>
                  <a:lnTo>
                    <a:pt x="255" y="6"/>
                  </a:lnTo>
                  <a:lnTo>
                    <a:pt x="75" y="0"/>
                  </a:lnTo>
                  <a:close/>
                </a:path>
              </a:pathLst>
            </a:custGeom>
            <a:gradFill rotWithShape="1">
              <a:gsLst>
                <a:gs pos="0">
                  <a:srgbClr val="1C1C1C"/>
                </a:gs>
                <a:gs pos="50000">
                  <a:schemeClr val="bg2"/>
                </a:gs>
                <a:gs pos="100000">
                  <a:srgbClr val="1C1C1C"/>
                </a:gs>
              </a:gsLst>
              <a:lin ang="18900000" scaled="1"/>
            </a:gradFill>
            <a:ln w="6350" cmpd="sng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 rot="1357191" flipH="1">
              <a:off x="841" y="1810"/>
              <a:ext cx="14" cy="13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 rot="1357191" flipH="1">
              <a:off x="832" y="1823"/>
              <a:ext cx="14" cy="13"/>
            </a:xfrm>
            <a:prstGeom prst="rect">
              <a:avLst/>
            </a:prstGeom>
            <a:solidFill>
              <a:srgbClr val="B2B2B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B2B2B2"/>
              </a:extrusionClr>
              <a:contourClr>
                <a:srgbClr val="B2B2B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499" name="Rectangle 43"/>
            <p:cNvSpPr>
              <a:spLocks noChangeArrowheads="1"/>
            </p:cNvSpPr>
            <p:nvPr/>
          </p:nvSpPr>
          <p:spPr bwMode="auto">
            <a:xfrm rot="1357191" flipH="1">
              <a:off x="822" y="1836"/>
              <a:ext cx="14" cy="13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0" name="Rectangle 44"/>
            <p:cNvSpPr>
              <a:spLocks noChangeArrowheads="1"/>
            </p:cNvSpPr>
            <p:nvPr/>
          </p:nvSpPr>
          <p:spPr bwMode="auto">
            <a:xfrm rot="1357191" flipH="1">
              <a:off x="808" y="1850"/>
              <a:ext cx="14" cy="13"/>
            </a:xfrm>
            <a:prstGeom prst="rect">
              <a:avLst/>
            </a:prstGeom>
            <a:solidFill>
              <a:srgbClr val="B2B2B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B2B2B2"/>
              </a:extrusionClr>
              <a:contourClr>
                <a:srgbClr val="B2B2B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 rot="1357191" flipH="1">
              <a:off x="794" y="1864"/>
              <a:ext cx="13" cy="13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1177" y="179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1128" y="179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4" name="Rectangle 48"/>
            <p:cNvSpPr>
              <a:spLocks noChangeArrowheads="1"/>
            </p:cNvSpPr>
            <p:nvPr/>
          </p:nvSpPr>
          <p:spPr bwMode="auto">
            <a:xfrm>
              <a:off x="1082" y="179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1320" y="1793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1271" y="1793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1225" y="1791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1010" y="1804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1157" y="1803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0" name="Rectangle 54"/>
            <p:cNvSpPr>
              <a:spLocks noChangeArrowheads="1"/>
            </p:cNvSpPr>
            <p:nvPr/>
          </p:nvSpPr>
          <p:spPr bwMode="auto">
            <a:xfrm>
              <a:off x="1108" y="1803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1062" y="1803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2" name="Rectangle 56"/>
            <p:cNvSpPr>
              <a:spLocks noChangeArrowheads="1"/>
            </p:cNvSpPr>
            <p:nvPr/>
          </p:nvSpPr>
          <p:spPr bwMode="auto">
            <a:xfrm>
              <a:off x="1311" y="180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1262" y="1802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4" name="Rectangle 58"/>
            <p:cNvSpPr>
              <a:spLocks noChangeArrowheads="1"/>
            </p:cNvSpPr>
            <p:nvPr/>
          </p:nvSpPr>
          <p:spPr bwMode="auto">
            <a:xfrm>
              <a:off x="1216" y="1802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5" name="Rectangle 59"/>
            <p:cNvSpPr>
              <a:spLocks noChangeArrowheads="1"/>
            </p:cNvSpPr>
            <p:nvPr/>
          </p:nvSpPr>
          <p:spPr bwMode="auto">
            <a:xfrm>
              <a:off x="1001" y="1824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1148" y="1823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7" name="Rectangle 61"/>
            <p:cNvSpPr>
              <a:spLocks noChangeArrowheads="1"/>
            </p:cNvSpPr>
            <p:nvPr/>
          </p:nvSpPr>
          <p:spPr bwMode="auto">
            <a:xfrm>
              <a:off x="1099" y="1823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8" name="Rectangle 62"/>
            <p:cNvSpPr>
              <a:spLocks noChangeArrowheads="1"/>
            </p:cNvSpPr>
            <p:nvPr/>
          </p:nvSpPr>
          <p:spPr bwMode="auto">
            <a:xfrm>
              <a:off x="1053" y="1823"/>
              <a:ext cx="31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1291" y="182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1242" y="1822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1" name="Rectangle 65"/>
            <p:cNvSpPr>
              <a:spLocks noChangeArrowheads="1"/>
            </p:cNvSpPr>
            <p:nvPr/>
          </p:nvSpPr>
          <p:spPr bwMode="auto">
            <a:xfrm>
              <a:off x="1196" y="182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2" name="Rectangle 66"/>
            <p:cNvSpPr>
              <a:spLocks noChangeArrowheads="1"/>
            </p:cNvSpPr>
            <p:nvPr/>
          </p:nvSpPr>
          <p:spPr bwMode="auto">
            <a:xfrm>
              <a:off x="984" y="1839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3" name="Rectangle 67"/>
            <p:cNvSpPr>
              <a:spLocks noChangeArrowheads="1"/>
            </p:cNvSpPr>
            <p:nvPr/>
          </p:nvSpPr>
          <p:spPr bwMode="auto">
            <a:xfrm>
              <a:off x="936" y="1839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4" name="Rectangle 68"/>
            <p:cNvSpPr>
              <a:spLocks noChangeArrowheads="1"/>
            </p:cNvSpPr>
            <p:nvPr/>
          </p:nvSpPr>
          <p:spPr bwMode="auto">
            <a:xfrm>
              <a:off x="890" y="1839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1131" y="1838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1082" y="1838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7" name="Rectangle 71"/>
            <p:cNvSpPr>
              <a:spLocks noChangeArrowheads="1"/>
            </p:cNvSpPr>
            <p:nvPr/>
          </p:nvSpPr>
          <p:spPr bwMode="auto">
            <a:xfrm>
              <a:off x="1036" y="1838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8" name="Rectangle 72"/>
            <p:cNvSpPr>
              <a:spLocks noChangeArrowheads="1"/>
            </p:cNvSpPr>
            <p:nvPr/>
          </p:nvSpPr>
          <p:spPr bwMode="auto">
            <a:xfrm>
              <a:off x="1274" y="1837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29" name="Rectangle 73"/>
            <p:cNvSpPr>
              <a:spLocks noChangeArrowheads="1"/>
            </p:cNvSpPr>
            <p:nvPr/>
          </p:nvSpPr>
          <p:spPr bwMode="auto">
            <a:xfrm>
              <a:off x="1225" y="1837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0" name="Rectangle 74"/>
            <p:cNvSpPr>
              <a:spLocks noChangeArrowheads="1"/>
            </p:cNvSpPr>
            <p:nvPr/>
          </p:nvSpPr>
          <p:spPr bwMode="auto">
            <a:xfrm>
              <a:off x="1179" y="1837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1" name="Rectangle 75"/>
            <p:cNvSpPr>
              <a:spLocks noChangeArrowheads="1"/>
            </p:cNvSpPr>
            <p:nvPr/>
          </p:nvSpPr>
          <p:spPr bwMode="auto">
            <a:xfrm>
              <a:off x="959" y="186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2" name="Rectangle 76"/>
            <p:cNvSpPr>
              <a:spLocks noChangeArrowheads="1"/>
            </p:cNvSpPr>
            <p:nvPr/>
          </p:nvSpPr>
          <p:spPr bwMode="auto">
            <a:xfrm>
              <a:off x="911" y="186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3" name="Rectangle 77"/>
            <p:cNvSpPr>
              <a:spLocks noChangeArrowheads="1"/>
            </p:cNvSpPr>
            <p:nvPr/>
          </p:nvSpPr>
          <p:spPr bwMode="auto">
            <a:xfrm>
              <a:off x="865" y="1862"/>
              <a:ext cx="31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4" name="Rectangle 78"/>
            <p:cNvSpPr>
              <a:spLocks noChangeArrowheads="1"/>
            </p:cNvSpPr>
            <p:nvPr/>
          </p:nvSpPr>
          <p:spPr bwMode="auto">
            <a:xfrm>
              <a:off x="1106" y="1861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5" name="Rectangle 79"/>
            <p:cNvSpPr>
              <a:spLocks noChangeArrowheads="1"/>
            </p:cNvSpPr>
            <p:nvPr/>
          </p:nvSpPr>
          <p:spPr bwMode="auto">
            <a:xfrm>
              <a:off x="1057" y="1861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6" name="Rectangle 80"/>
            <p:cNvSpPr>
              <a:spLocks noChangeArrowheads="1"/>
            </p:cNvSpPr>
            <p:nvPr/>
          </p:nvSpPr>
          <p:spPr bwMode="auto">
            <a:xfrm>
              <a:off x="1011" y="1861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7" name="Rectangle 81"/>
            <p:cNvSpPr>
              <a:spLocks noChangeArrowheads="1"/>
            </p:cNvSpPr>
            <p:nvPr/>
          </p:nvSpPr>
          <p:spPr bwMode="auto">
            <a:xfrm>
              <a:off x="1249" y="1860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8" name="Rectangle 82"/>
            <p:cNvSpPr>
              <a:spLocks noChangeArrowheads="1"/>
            </p:cNvSpPr>
            <p:nvPr/>
          </p:nvSpPr>
          <p:spPr bwMode="auto">
            <a:xfrm>
              <a:off x="1200" y="1860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39" name="Rectangle 83"/>
            <p:cNvSpPr>
              <a:spLocks noChangeArrowheads="1"/>
            </p:cNvSpPr>
            <p:nvPr/>
          </p:nvSpPr>
          <p:spPr bwMode="auto">
            <a:xfrm>
              <a:off x="1154" y="1860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0" name="Rectangle 84"/>
            <p:cNvSpPr>
              <a:spLocks noChangeArrowheads="1"/>
            </p:cNvSpPr>
            <p:nvPr/>
          </p:nvSpPr>
          <p:spPr bwMode="auto">
            <a:xfrm>
              <a:off x="949" y="1876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1" name="Rectangle 85"/>
            <p:cNvSpPr>
              <a:spLocks noChangeArrowheads="1"/>
            </p:cNvSpPr>
            <p:nvPr/>
          </p:nvSpPr>
          <p:spPr bwMode="auto">
            <a:xfrm>
              <a:off x="901" y="1876"/>
              <a:ext cx="31" cy="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FF00"/>
              </a:extrusionClr>
              <a:contourClr>
                <a:srgbClr val="00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2" name="Rectangle 86"/>
            <p:cNvSpPr>
              <a:spLocks noChangeArrowheads="1"/>
            </p:cNvSpPr>
            <p:nvPr/>
          </p:nvSpPr>
          <p:spPr bwMode="auto">
            <a:xfrm>
              <a:off x="855" y="1876"/>
              <a:ext cx="31" cy="13"/>
            </a:xfrm>
            <a:prstGeom prst="rect">
              <a:avLst/>
            </a:prstGeom>
            <a:solidFill>
              <a:srgbClr val="00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3" name="Rectangle 87"/>
            <p:cNvSpPr>
              <a:spLocks noChangeArrowheads="1"/>
            </p:cNvSpPr>
            <p:nvPr/>
          </p:nvSpPr>
          <p:spPr bwMode="auto">
            <a:xfrm>
              <a:off x="1096" y="1875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4" name="Rectangle 88"/>
            <p:cNvSpPr>
              <a:spLocks noChangeArrowheads="1"/>
            </p:cNvSpPr>
            <p:nvPr/>
          </p:nvSpPr>
          <p:spPr bwMode="auto">
            <a:xfrm>
              <a:off x="1047" y="1875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5" name="Rectangle 89"/>
            <p:cNvSpPr>
              <a:spLocks noChangeArrowheads="1"/>
            </p:cNvSpPr>
            <p:nvPr/>
          </p:nvSpPr>
          <p:spPr bwMode="auto">
            <a:xfrm>
              <a:off x="1001" y="1875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6" name="Rectangle 90"/>
            <p:cNvSpPr>
              <a:spLocks noChangeArrowheads="1"/>
            </p:cNvSpPr>
            <p:nvPr/>
          </p:nvSpPr>
          <p:spPr bwMode="auto">
            <a:xfrm>
              <a:off x="1239" y="1874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7" name="Rectangle 91"/>
            <p:cNvSpPr>
              <a:spLocks noChangeArrowheads="1"/>
            </p:cNvSpPr>
            <p:nvPr/>
          </p:nvSpPr>
          <p:spPr bwMode="auto">
            <a:xfrm>
              <a:off x="1190" y="1874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48" name="Rectangle 92"/>
            <p:cNvSpPr>
              <a:spLocks noChangeArrowheads="1"/>
            </p:cNvSpPr>
            <p:nvPr/>
          </p:nvSpPr>
          <p:spPr bwMode="auto">
            <a:xfrm>
              <a:off x="1144" y="1874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19549" name="Oval 93"/>
          <p:cNvSpPr>
            <a:spLocks noChangeArrowheads="1"/>
          </p:cNvSpPr>
          <p:nvPr/>
        </p:nvSpPr>
        <p:spPr bwMode="auto">
          <a:xfrm rot="-373899">
            <a:off x="3463925" y="3673475"/>
            <a:ext cx="61913" cy="96838"/>
          </a:xfrm>
          <a:prstGeom prst="ellipse">
            <a:avLst/>
          </a:prstGeom>
          <a:solidFill>
            <a:schemeClr val="tx1"/>
          </a:solidFill>
          <a:ln w="635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50" name="AutoShape 94"/>
          <p:cNvSpPr>
            <a:spLocks noChangeArrowheads="1"/>
          </p:cNvSpPr>
          <p:nvPr/>
        </p:nvSpPr>
        <p:spPr bwMode="auto">
          <a:xfrm rot="-567740">
            <a:off x="3470275" y="3694113"/>
            <a:ext cx="46038" cy="5397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551" name="Group 95"/>
          <p:cNvGrpSpPr>
            <a:grpSpLocks/>
          </p:cNvGrpSpPr>
          <p:nvPr/>
        </p:nvGrpSpPr>
        <p:grpSpPr bwMode="auto">
          <a:xfrm>
            <a:off x="3362325" y="5359400"/>
            <a:ext cx="2400300" cy="1155700"/>
            <a:chOff x="2136" y="3376"/>
            <a:chExt cx="1512" cy="728"/>
          </a:xfrm>
        </p:grpSpPr>
        <p:sp>
          <p:nvSpPr>
            <p:cNvPr id="19552" name="Freeform 96"/>
            <p:cNvSpPr>
              <a:spLocks/>
            </p:cNvSpPr>
            <p:nvPr/>
          </p:nvSpPr>
          <p:spPr bwMode="auto">
            <a:xfrm>
              <a:off x="2173" y="3431"/>
              <a:ext cx="1390" cy="357"/>
            </a:xfrm>
            <a:custGeom>
              <a:avLst/>
              <a:gdLst>
                <a:gd name="T0" fmla="*/ 136 w 2180"/>
                <a:gd name="T1" fmla="*/ 83 h 712"/>
                <a:gd name="T2" fmla="*/ 176 w 2180"/>
                <a:gd name="T3" fmla="*/ 571 h 712"/>
                <a:gd name="T4" fmla="*/ 1192 w 2180"/>
                <a:gd name="T5" fmla="*/ 707 h 712"/>
                <a:gd name="T6" fmla="*/ 2024 w 2180"/>
                <a:gd name="T7" fmla="*/ 603 h 712"/>
                <a:gd name="T8" fmla="*/ 2128 w 2180"/>
                <a:gd name="T9" fmla="*/ 115 h 712"/>
                <a:gd name="T10" fmla="*/ 1928 w 2180"/>
                <a:gd name="T11" fmla="*/ 43 h 712"/>
                <a:gd name="T12" fmla="*/ 1072 w 2180"/>
                <a:gd name="T13" fmla="*/ 51 h 712"/>
                <a:gd name="T14" fmla="*/ 208 w 2180"/>
                <a:gd name="T15" fmla="*/ 75 h 712"/>
                <a:gd name="T16" fmla="*/ 136 w 2180"/>
                <a:gd name="T17" fmla="*/ 83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0" h="712">
                  <a:moveTo>
                    <a:pt x="136" y="83"/>
                  </a:moveTo>
                  <a:cubicBezTo>
                    <a:pt x="131" y="166"/>
                    <a:pt x="0" y="467"/>
                    <a:pt x="176" y="571"/>
                  </a:cubicBezTo>
                  <a:cubicBezTo>
                    <a:pt x="352" y="675"/>
                    <a:pt x="884" y="702"/>
                    <a:pt x="1192" y="707"/>
                  </a:cubicBezTo>
                  <a:cubicBezTo>
                    <a:pt x="1500" y="712"/>
                    <a:pt x="1868" y="702"/>
                    <a:pt x="2024" y="603"/>
                  </a:cubicBezTo>
                  <a:cubicBezTo>
                    <a:pt x="2180" y="504"/>
                    <a:pt x="2144" y="208"/>
                    <a:pt x="2128" y="115"/>
                  </a:cubicBezTo>
                  <a:cubicBezTo>
                    <a:pt x="2112" y="22"/>
                    <a:pt x="2104" y="54"/>
                    <a:pt x="1928" y="43"/>
                  </a:cubicBezTo>
                  <a:cubicBezTo>
                    <a:pt x="1752" y="32"/>
                    <a:pt x="1359" y="46"/>
                    <a:pt x="1072" y="51"/>
                  </a:cubicBezTo>
                  <a:cubicBezTo>
                    <a:pt x="785" y="56"/>
                    <a:pt x="371" y="71"/>
                    <a:pt x="208" y="75"/>
                  </a:cubicBezTo>
                  <a:cubicBezTo>
                    <a:pt x="45" y="79"/>
                    <a:pt x="141" y="0"/>
                    <a:pt x="136" y="83"/>
                  </a:cubicBezTo>
                  <a:close/>
                </a:path>
              </a:pathLst>
            </a:custGeom>
            <a:solidFill>
              <a:srgbClr val="B2B2B2"/>
            </a:solidFill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3" name="Line 97"/>
            <p:cNvSpPr>
              <a:spLocks noChangeShapeType="1"/>
            </p:cNvSpPr>
            <p:nvPr/>
          </p:nvSpPr>
          <p:spPr bwMode="auto">
            <a:xfrm>
              <a:off x="2260" y="3585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4" name="Rectangle 98"/>
            <p:cNvSpPr>
              <a:spLocks noChangeArrowheads="1"/>
            </p:cNvSpPr>
            <p:nvPr/>
          </p:nvSpPr>
          <p:spPr bwMode="auto">
            <a:xfrm>
              <a:off x="2240" y="3452"/>
              <a:ext cx="1249" cy="129"/>
            </a:xfrm>
            <a:prstGeom prst="rect">
              <a:avLst/>
            </a:prstGeom>
            <a:solidFill>
              <a:srgbClr val="020A08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5" name="Freeform 99"/>
            <p:cNvSpPr>
              <a:spLocks/>
            </p:cNvSpPr>
            <p:nvPr/>
          </p:nvSpPr>
          <p:spPr bwMode="auto">
            <a:xfrm>
              <a:off x="2153" y="3376"/>
              <a:ext cx="1484" cy="537"/>
            </a:xfrm>
            <a:custGeom>
              <a:avLst/>
              <a:gdLst>
                <a:gd name="T0" fmla="*/ 0 w 2328"/>
                <a:gd name="T1" fmla="*/ 1072 h 1072"/>
                <a:gd name="T2" fmla="*/ 0 w 2328"/>
                <a:gd name="T3" fmla="*/ 160 h 1072"/>
                <a:gd name="T4" fmla="*/ 232 w 2328"/>
                <a:gd name="T5" fmla="*/ 0 h 1072"/>
                <a:gd name="T6" fmla="*/ 232 w 2328"/>
                <a:gd name="T7" fmla="*/ 368 h 1072"/>
                <a:gd name="T8" fmla="*/ 352 w 2328"/>
                <a:gd name="T9" fmla="*/ 632 h 1072"/>
                <a:gd name="T10" fmla="*/ 1960 w 2328"/>
                <a:gd name="T11" fmla="*/ 632 h 1072"/>
                <a:gd name="T12" fmla="*/ 2056 w 2328"/>
                <a:gd name="T13" fmla="*/ 408 h 1072"/>
                <a:gd name="T14" fmla="*/ 2056 w 2328"/>
                <a:gd name="T15" fmla="*/ 8 h 1072"/>
                <a:gd name="T16" fmla="*/ 2328 w 2328"/>
                <a:gd name="T17" fmla="*/ 136 h 1072"/>
                <a:gd name="T18" fmla="*/ 2328 w 2328"/>
                <a:gd name="T19" fmla="*/ 1040 h 1072"/>
                <a:gd name="T20" fmla="*/ 2176 w 2328"/>
                <a:gd name="T21" fmla="*/ 824 h 1072"/>
                <a:gd name="T22" fmla="*/ 216 w 2328"/>
                <a:gd name="T23" fmla="*/ 824 h 1072"/>
                <a:gd name="T24" fmla="*/ 144 w 2328"/>
                <a:gd name="T25" fmla="*/ 824 h 1072"/>
                <a:gd name="T26" fmla="*/ 0 w 2328"/>
                <a:gd name="T27" fmla="*/ 1072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28" h="1072">
                  <a:moveTo>
                    <a:pt x="0" y="1072"/>
                  </a:moveTo>
                  <a:lnTo>
                    <a:pt x="0" y="160"/>
                  </a:lnTo>
                  <a:lnTo>
                    <a:pt x="232" y="0"/>
                  </a:lnTo>
                  <a:lnTo>
                    <a:pt x="232" y="368"/>
                  </a:lnTo>
                  <a:lnTo>
                    <a:pt x="352" y="632"/>
                  </a:lnTo>
                  <a:lnTo>
                    <a:pt x="1960" y="632"/>
                  </a:lnTo>
                  <a:lnTo>
                    <a:pt x="2056" y="408"/>
                  </a:lnTo>
                  <a:lnTo>
                    <a:pt x="2056" y="8"/>
                  </a:lnTo>
                  <a:lnTo>
                    <a:pt x="2328" y="136"/>
                  </a:lnTo>
                  <a:lnTo>
                    <a:pt x="2328" y="1040"/>
                  </a:lnTo>
                  <a:lnTo>
                    <a:pt x="2176" y="824"/>
                  </a:lnTo>
                  <a:lnTo>
                    <a:pt x="216" y="824"/>
                  </a:lnTo>
                  <a:lnTo>
                    <a:pt x="144" y="824"/>
                  </a:lnTo>
                  <a:lnTo>
                    <a:pt x="0" y="107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56" name="Oval 100"/>
            <p:cNvSpPr>
              <a:spLocks noChangeArrowheads="1"/>
            </p:cNvSpPr>
            <p:nvPr/>
          </p:nvSpPr>
          <p:spPr bwMode="auto">
            <a:xfrm>
              <a:off x="3157" y="3486"/>
              <a:ext cx="156" cy="155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chemeClr val="bg1">
                    <a:alpha val="73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7" name="Oval 101"/>
            <p:cNvSpPr>
              <a:spLocks noChangeArrowheads="1"/>
            </p:cNvSpPr>
            <p:nvPr/>
          </p:nvSpPr>
          <p:spPr bwMode="auto">
            <a:xfrm>
              <a:off x="3213" y="3546"/>
              <a:ext cx="44" cy="41"/>
            </a:xfrm>
            <a:prstGeom prst="ellipse">
              <a:avLst/>
            </a:prstGeom>
            <a:gradFill rotWithShape="1">
              <a:gsLst>
                <a:gs pos="0">
                  <a:srgbClr val="7F7F7F"/>
                </a:gs>
                <a:gs pos="21001">
                  <a:srgbClr val="FFFFFF"/>
                </a:gs>
                <a:gs pos="24001">
                  <a:srgbClr val="1F1F1F"/>
                </a:gs>
                <a:gs pos="34000">
                  <a:srgbClr val="CFCFCF"/>
                </a:gs>
                <a:gs pos="47000">
                  <a:srgbClr val="CFCFCF"/>
                </a:gs>
                <a:gs pos="58000">
                  <a:srgbClr val="636363"/>
                </a:gs>
                <a:gs pos="82001">
                  <a:srgbClr val="FFFFFF"/>
                </a:gs>
                <a:gs pos="84000">
                  <a:srgbClr val="1F1F1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8" name="AutoShape 102"/>
            <p:cNvSpPr>
              <a:spLocks noChangeArrowheads="1"/>
            </p:cNvSpPr>
            <p:nvPr/>
          </p:nvSpPr>
          <p:spPr bwMode="auto">
            <a:xfrm>
              <a:off x="2442" y="3495"/>
              <a:ext cx="165" cy="144"/>
            </a:xfrm>
            <a:prstGeom prst="flowChartAlternateProcess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59" name="AutoShape 103"/>
            <p:cNvSpPr>
              <a:spLocks noChangeArrowheads="1"/>
            </p:cNvSpPr>
            <p:nvPr/>
          </p:nvSpPr>
          <p:spPr bwMode="auto">
            <a:xfrm>
              <a:off x="2460" y="3546"/>
              <a:ext cx="126" cy="60"/>
            </a:xfrm>
            <a:prstGeom prst="flowChartAlternateProcess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0" name="AutoShape 104" descr="Plaid"/>
            <p:cNvSpPr>
              <a:spLocks noChangeArrowheads="1"/>
            </p:cNvSpPr>
            <p:nvPr/>
          </p:nvSpPr>
          <p:spPr bwMode="auto">
            <a:xfrm>
              <a:off x="2478" y="3555"/>
              <a:ext cx="87" cy="33"/>
            </a:xfrm>
            <a:prstGeom prst="flowChartAlternateProcess">
              <a:avLst/>
            </a:prstGeom>
            <a:pattFill prst="pla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1" name="AutoShape 105"/>
            <p:cNvSpPr>
              <a:spLocks noChangeArrowheads="1"/>
            </p:cNvSpPr>
            <p:nvPr/>
          </p:nvSpPr>
          <p:spPr bwMode="auto">
            <a:xfrm>
              <a:off x="2148" y="3753"/>
              <a:ext cx="1494" cy="3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132A10"/>
                </a:gs>
                <a:gs pos="50000">
                  <a:srgbClr val="0C3A2F"/>
                </a:gs>
                <a:gs pos="100000">
                  <a:srgbClr val="132A1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2" name="Freeform 106"/>
            <p:cNvSpPr>
              <a:spLocks/>
            </p:cNvSpPr>
            <p:nvPr/>
          </p:nvSpPr>
          <p:spPr bwMode="auto">
            <a:xfrm>
              <a:off x="2136" y="3762"/>
              <a:ext cx="1512" cy="216"/>
            </a:xfrm>
            <a:custGeom>
              <a:avLst/>
              <a:gdLst>
                <a:gd name="T0" fmla="*/ 12 w 1512"/>
                <a:gd name="T1" fmla="*/ 240 h 258"/>
                <a:gd name="T2" fmla="*/ 474 w 1512"/>
                <a:gd name="T3" fmla="*/ 204 h 258"/>
                <a:gd name="T4" fmla="*/ 852 w 1512"/>
                <a:gd name="T5" fmla="*/ 204 h 258"/>
                <a:gd name="T6" fmla="*/ 1164 w 1512"/>
                <a:gd name="T7" fmla="*/ 210 h 258"/>
                <a:gd name="T8" fmla="*/ 1362 w 1512"/>
                <a:gd name="T9" fmla="*/ 228 h 258"/>
                <a:gd name="T10" fmla="*/ 1512 w 1512"/>
                <a:gd name="T11" fmla="*/ 258 h 258"/>
                <a:gd name="T12" fmla="*/ 1512 w 1512"/>
                <a:gd name="T13" fmla="*/ 24 h 258"/>
                <a:gd name="T14" fmla="*/ 1458 w 1512"/>
                <a:gd name="T15" fmla="*/ 0 h 258"/>
                <a:gd name="T16" fmla="*/ 846 w 1512"/>
                <a:gd name="T17" fmla="*/ 0 h 258"/>
                <a:gd name="T18" fmla="*/ 102 w 1512"/>
                <a:gd name="T19" fmla="*/ 0 h 258"/>
                <a:gd name="T20" fmla="*/ 42 w 1512"/>
                <a:gd name="T21" fmla="*/ 0 h 258"/>
                <a:gd name="T22" fmla="*/ 0 w 1512"/>
                <a:gd name="T23" fmla="*/ 60 h 258"/>
                <a:gd name="T24" fmla="*/ 12 w 1512"/>
                <a:gd name="T25" fmla="*/ 2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2" h="258">
                  <a:moveTo>
                    <a:pt x="12" y="240"/>
                  </a:moveTo>
                  <a:lnTo>
                    <a:pt x="474" y="204"/>
                  </a:lnTo>
                  <a:lnTo>
                    <a:pt x="852" y="204"/>
                  </a:lnTo>
                  <a:lnTo>
                    <a:pt x="1164" y="210"/>
                  </a:lnTo>
                  <a:lnTo>
                    <a:pt x="1362" y="228"/>
                  </a:lnTo>
                  <a:lnTo>
                    <a:pt x="1512" y="258"/>
                  </a:lnTo>
                  <a:lnTo>
                    <a:pt x="1512" y="24"/>
                  </a:lnTo>
                  <a:lnTo>
                    <a:pt x="1458" y="0"/>
                  </a:lnTo>
                  <a:lnTo>
                    <a:pt x="846" y="0"/>
                  </a:lnTo>
                  <a:lnTo>
                    <a:pt x="102" y="0"/>
                  </a:lnTo>
                  <a:lnTo>
                    <a:pt x="42" y="0"/>
                  </a:lnTo>
                  <a:lnTo>
                    <a:pt x="0" y="60"/>
                  </a:lnTo>
                  <a:lnTo>
                    <a:pt x="12" y="240"/>
                  </a:lnTo>
                  <a:close/>
                </a:path>
              </a:pathLst>
            </a:custGeom>
            <a:gradFill rotWithShape="1">
              <a:gsLst>
                <a:gs pos="0">
                  <a:srgbClr val="020A08">
                    <a:alpha val="28999"/>
                  </a:srgbClr>
                </a:gs>
                <a:gs pos="100000">
                  <a:srgbClr val="04161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63" name="Oval 107"/>
            <p:cNvSpPr>
              <a:spLocks noChangeArrowheads="1"/>
            </p:cNvSpPr>
            <p:nvPr/>
          </p:nvSpPr>
          <p:spPr bwMode="auto">
            <a:xfrm>
              <a:off x="2760" y="3798"/>
              <a:ext cx="264" cy="56"/>
            </a:xfrm>
            <a:prstGeom prst="ellipse">
              <a:avLst/>
            </a:prstGeom>
            <a:solidFill>
              <a:schemeClr val="tx1">
                <a:alpha val="69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4" name="Oval 108"/>
            <p:cNvSpPr>
              <a:spLocks noChangeArrowheads="1"/>
            </p:cNvSpPr>
            <p:nvPr/>
          </p:nvSpPr>
          <p:spPr bwMode="auto">
            <a:xfrm>
              <a:off x="3198" y="3816"/>
              <a:ext cx="264" cy="56"/>
            </a:xfrm>
            <a:prstGeom prst="ellipse">
              <a:avLst/>
            </a:prstGeom>
            <a:solidFill>
              <a:schemeClr val="tx1">
                <a:alpha val="69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5" name="Oval 109"/>
            <p:cNvSpPr>
              <a:spLocks noChangeArrowheads="1"/>
            </p:cNvSpPr>
            <p:nvPr/>
          </p:nvSpPr>
          <p:spPr bwMode="auto">
            <a:xfrm>
              <a:off x="2790" y="3768"/>
              <a:ext cx="210" cy="44"/>
            </a:xfrm>
            <a:prstGeom prst="ellipse">
              <a:avLst/>
            </a:prstGeom>
            <a:solidFill>
              <a:srgbClr val="89DFDB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19499999" lon="0" rev="0"/>
              </a:camera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89DFDB"/>
              </a:extrusionClr>
              <a:contourClr>
                <a:srgbClr val="89DFDB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66" name="Oval 110"/>
            <p:cNvSpPr>
              <a:spLocks noChangeArrowheads="1"/>
            </p:cNvSpPr>
            <p:nvPr/>
          </p:nvSpPr>
          <p:spPr bwMode="auto">
            <a:xfrm>
              <a:off x="3228" y="3786"/>
              <a:ext cx="210" cy="44"/>
            </a:xfrm>
            <a:prstGeom prst="ellipse">
              <a:avLst/>
            </a:prstGeom>
            <a:solidFill>
              <a:srgbClr val="89DFDB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19499999" lon="0" rev="0"/>
              </a:camera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89DFDB"/>
              </a:extrusionClr>
              <a:contourClr>
                <a:srgbClr val="89DFDB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67" name="Oval 111"/>
            <p:cNvSpPr>
              <a:spLocks noChangeArrowheads="1"/>
            </p:cNvSpPr>
            <p:nvPr/>
          </p:nvSpPr>
          <p:spPr bwMode="auto">
            <a:xfrm>
              <a:off x="2304" y="3816"/>
              <a:ext cx="264" cy="56"/>
            </a:xfrm>
            <a:prstGeom prst="ellipse">
              <a:avLst/>
            </a:prstGeom>
            <a:solidFill>
              <a:schemeClr val="tx1">
                <a:alpha val="69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68" name="Oval 112"/>
            <p:cNvSpPr>
              <a:spLocks noChangeArrowheads="1"/>
            </p:cNvSpPr>
            <p:nvPr/>
          </p:nvSpPr>
          <p:spPr bwMode="auto">
            <a:xfrm>
              <a:off x="2334" y="3786"/>
              <a:ext cx="210" cy="44"/>
            </a:xfrm>
            <a:prstGeom prst="ellipse">
              <a:avLst/>
            </a:prstGeom>
            <a:solidFill>
              <a:srgbClr val="89DFDB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19499999" lon="0" rev="0"/>
              </a:camera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89DFDB"/>
              </a:extrusionClr>
              <a:contourClr>
                <a:srgbClr val="89DFDB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9569" name="Text Box 113"/>
            <p:cNvSpPr txBox="1">
              <a:spLocks noChangeArrowheads="1"/>
            </p:cNvSpPr>
            <p:nvPr/>
          </p:nvSpPr>
          <p:spPr bwMode="auto">
            <a:xfrm rot="10800000">
              <a:off x="3210" y="3850"/>
              <a:ext cx="24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19570" name="Text Box 114"/>
            <p:cNvSpPr txBox="1">
              <a:spLocks noChangeArrowheads="1"/>
            </p:cNvSpPr>
            <p:nvPr/>
          </p:nvSpPr>
          <p:spPr bwMode="auto">
            <a:xfrm rot="10800000">
              <a:off x="2744" y="3832"/>
              <a:ext cx="30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Quick setup</a:t>
              </a:r>
            </a:p>
          </p:txBody>
        </p:sp>
        <p:sp>
          <p:nvSpPr>
            <p:cNvPr id="19571" name="Text Box 115"/>
            <p:cNvSpPr txBox="1">
              <a:spLocks noChangeArrowheads="1"/>
            </p:cNvSpPr>
            <p:nvPr/>
          </p:nvSpPr>
          <p:spPr bwMode="auto">
            <a:xfrm rot="10800000">
              <a:off x="2290" y="3848"/>
              <a:ext cx="27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>
                  <a:solidFill>
                    <a:schemeClr val="bg1"/>
                  </a:solidFill>
                </a:rPr>
                <a:t/>
              </a:r>
              <a:br>
                <a:rPr lang="en-US" altLang="en-US" sz="400">
                  <a:solidFill>
                    <a:schemeClr val="bg1"/>
                  </a:solidFill>
                </a:rPr>
              </a:br>
              <a:r>
                <a:rPr lang="en-US" altLang="en-US" sz="400">
                  <a:solidFill>
                    <a:schemeClr val="bg1"/>
                  </a:solidFill>
                </a:rPr>
                <a:t>Start / Stop</a:t>
              </a:r>
            </a:p>
          </p:txBody>
        </p:sp>
        <p:sp>
          <p:nvSpPr>
            <p:cNvPr id="19572" name="Freeform 116"/>
            <p:cNvSpPr>
              <a:spLocks/>
            </p:cNvSpPr>
            <p:nvPr/>
          </p:nvSpPr>
          <p:spPr bwMode="auto">
            <a:xfrm>
              <a:off x="2618" y="3731"/>
              <a:ext cx="58" cy="367"/>
            </a:xfrm>
            <a:custGeom>
              <a:avLst/>
              <a:gdLst>
                <a:gd name="T0" fmla="*/ 28 w 88"/>
                <a:gd name="T1" fmla="*/ 289 h 289"/>
                <a:gd name="T2" fmla="*/ 28 w 88"/>
                <a:gd name="T3" fmla="*/ 127 h 289"/>
                <a:gd name="T4" fmla="*/ 64 w 88"/>
                <a:gd name="T5" fmla="*/ 43 h 289"/>
                <a:gd name="T6" fmla="*/ 82 w 88"/>
                <a:gd name="T7" fmla="*/ 109 h 289"/>
                <a:gd name="T8" fmla="*/ 88 w 88"/>
                <a:gd name="T9" fmla="*/ 145 h 289"/>
                <a:gd name="T10" fmla="*/ 88 w 88"/>
                <a:gd name="T11" fmla="*/ 289 h 289"/>
                <a:gd name="T12" fmla="*/ 28 w 88"/>
                <a:gd name="T1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89">
                  <a:moveTo>
                    <a:pt x="28" y="289"/>
                  </a:moveTo>
                  <a:lnTo>
                    <a:pt x="28" y="127"/>
                  </a:lnTo>
                  <a:cubicBezTo>
                    <a:pt x="23" y="37"/>
                    <a:pt x="0" y="0"/>
                    <a:pt x="64" y="43"/>
                  </a:cubicBezTo>
                  <a:cubicBezTo>
                    <a:pt x="71" y="65"/>
                    <a:pt x="82" y="86"/>
                    <a:pt x="82" y="109"/>
                  </a:cubicBezTo>
                  <a:lnTo>
                    <a:pt x="88" y="145"/>
                  </a:lnTo>
                  <a:lnTo>
                    <a:pt x="88" y="289"/>
                  </a:lnTo>
                  <a:lnTo>
                    <a:pt x="28" y="289"/>
                  </a:lnTo>
                  <a:close/>
                </a:path>
              </a:pathLst>
            </a:custGeom>
            <a:solidFill>
              <a:srgbClr val="041612">
                <a:alpha val="6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3" name="Freeform 117"/>
            <p:cNvSpPr>
              <a:spLocks/>
            </p:cNvSpPr>
            <p:nvPr/>
          </p:nvSpPr>
          <p:spPr bwMode="auto">
            <a:xfrm flipH="1">
              <a:off x="3084" y="3731"/>
              <a:ext cx="50" cy="367"/>
            </a:xfrm>
            <a:custGeom>
              <a:avLst/>
              <a:gdLst>
                <a:gd name="T0" fmla="*/ 28 w 88"/>
                <a:gd name="T1" fmla="*/ 289 h 289"/>
                <a:gd name="T2" fmla="*/ 28 w 88"/>
                <a:gd name="T3" fmla="*/ 127 h 289"/>
                <a:gd name="T4" fmla="*/ 64 w 88"/>
                <a:gd name="T5" fmla="*/ 43 h 289"/>
                <a:gd name="T6" fmla="*/ 82 w 88"/>
                <a:gd name="T7" fmla="*/ 109 h 289"/>
                <a:gd name="T8" fmla="*/ 88 w 88"/>
                <a:gd name="T9" fmla="*/ 145 h 289"/>
                <a:gd name="T10" fmla="*/ 88 w 88"/>
                <a:gd name="T11" fmla="*/ 289 h 289"/>
                <a:gd name="T12" fmla="*/ 28 w 88"/>
                <a:gd name="T1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89">
                  <a:moveTo>
                    <a:pt x="28" y="289"/>
                  </a:moveTo>
                  <a:lnTo>
                    <a:pt x="28" y="127"/>
                  </a:lnTo>
                  <a:cubicBezTo>
                    <a:pt x="23" y="37"/>
                    <a:pt x="0" y="0"/>
                    <a:pt x="64" y="43"/>
                  </a:cubicBezTo>
                  <a:cubicBezTo>
                    <a:pt x="71" y="65"/>
                    <a:pt x="82" y="86"/>
                    <a:pt x="82" y="109"/>
                  </a:cubicBezTo>
                  <a:lnTo>
                    <a:pt x="88" y="145"/>
                  </a:lnTo>
                  <a:lnTo>
                    <a:pt x="88" y="289"/>
                  </a:lnTo>
                  <a:lnTo>
                    <a:pt x="28" y="289"/>
                  </a:lnTo>
                  <a:close/>
                </a:path>
              </a:pathLst>
            </a:custGeom>
            <a:solidFill>
              <a:srgbClr val="041612">
                <a:alpha val="6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74" name="Freeform 118"/>
            <p:cNvSpPr>
              <a:spLocks/>
            </p:cNvSpPr>
            <p:nvPr/>
          </p:nvSpPr>
          <p:spPr bwMode="auto">
            <a:xfrm>
              <a:off x="2866" y="3902"/>
              <a:ext cx="62" cy="202"/>
            </a:xfrm>
            <a:custGeom>
              <a:avLst/>
              <a:gdLst>
                <a:gd name="T0" fmla="*/ 2 w 62"/>
                <a:gd name="T1" fmla="*/ 196 h 202"/>
                <a:gd name="T2" fmla="*/ 8 w 62"/>
                <a:gd name="T3" fmla="*/ 22 h 202"/>
                <a:gd name="T4" fmla="*/ 50 w 62"/>
                <a:gd name="T5" fmla="*/ 34 h 202"/>
                <a:gd name="T6" fmla="*/ 62 w 62"/>
                <a:gd name="T7" fmla="*/ 202 h 202"/>
                <a:gd name="T8" fmla="*/ 2 w 62"/>
                <a:gd name="T9" fmla="*/ 19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02">
                  <a:moveTo>
                    <a:pt x="2" y="196"/>
                  </a:moveTo>
                  <a:cubicBezTo>
                    <a:pt x="4" y="138"/>
                    <a:pt x="0" y="80"/>
                    <a:pt x="8" y="22"/>
                  </a:cubicBezTo>
                  <a:cubicBezTo>
                    <a:pt x="11" y="0"/>
                    <a:pt x="46" y="30"/>
                    <a:pt x="50" y="34"/>
                  </a:cubicBezTo>
                  <a:lnTo>
                    <a:pt x="62" y="202"/>
                  </a:lnTo>
                  <a:lnTo>
                    <a:pt x="2" y="196"/>
                  </a:lnTo>
                  <a:close/>
                </a:path>
              </a:pathLst>
            </a:custGeom>
            <a:solidFill>
              <a:srgbClr val="041612">
                <a:alpha val="6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578" name="Group 122"/>
          <p:cNvGrpSpPr>
            <a:grpSpLocks/>
          </p:cNvGrpSpPr>
          <p:nvPr/>
        </p:nvGrpSpPr>
        <p:grpSpPr bwMode="auto">
          <a:xfrm>
            <a:off x="4165600" y="1784350"/>
            <a:ext cx="1030288" cy="1611313"/>
            <a:chOff x="2432" y="932"/>
            <a:chExt cx="649" cy="1015"/>
          </a:xfrm>
        </p:grpSpPr>
        <p:sp>
          <p:nvSpPr>
            <p:cNvPr id="19579" name="Rectangle 123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19580" name="Rectangle 124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1" name="Rectangle 125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2" name="Rectangle 126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3" name="Rectangle 127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4" name="Rectangle 128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5" name="Rectangle 129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6" name="AutoShape 130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87" name="Text Box 131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sp>
        <p:nvSpPr>
          <p:cNvPr id="19588" name="AutoShape 132"/>
          <p:cNvSpPr>
            <a:spLocks noChangeArrowheads="1"/>
          </p:cNvSpPr>
          <p:nvPr/>
        </p:nvSpPr>
        <p:spPr bwMode="auto">
          <a:xfrm rot="262429">
            <a:off x="4241800" y="2828925"/>
            <a:ext cx="685800" cy="666750"/>
          </a:xfrm>
          <a:prstGeom prst="hexagon">
            <a:avLst>
              <a:gd name="adj" fmla="val 25714"/>
              <a:gd name="vf" fmla="val 115470"/>
            </a:avLst>
          </a:prstGeom>
          <a:solidFill>
            <a:srgbClr val="5F5F5F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20999999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5F5F5F"/>
            </a:extrusionClr>
            <a:contourClr>
              <a:srgbClr val="5F5F5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589" name="Oval 133"/>
          <p:cNvSpPr>
            <a:spLocks noChangeArrowheads="1"/>
          </p:cNvSpPr>
          <p:nvPr/>
        </p:nvSpPr>
        <p:spPr bwMode="auto">
          <a:xfrm>
            <a:off x="4403725" y="3238500"/>
            <a:ext cx="114300" cy="146050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effectLst/>
          <a:scene3d>
            <a:camera prst="legacyObliqueTopRight">
              <a:rot lat="0" lon="20999999" rev="0"/>
            </a:camera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9590" name="Freeform 134"/>
          <p:cNvSpPr>
            <a:spLocks/>
          </p:cNvSpPr>
          <p:nvPr/>
        </p:nvSpPr>
        <p:spPr bwMode="auto">
          <a:xfrm>
            <a:off x="2973388" y="3340100"/>
            <a:ext cx="2063750" cy="844550"/>
          </a:xfrm>
          <a:custGeom>
            <a:avLst/>
            <a:gdLst>
              <a:gd name="T0" fmla="*/ 281 w 2772"/>
              <a:gd name="T1" fmla="*/ 708 h 1171"/>
              <a:gd name="T2" fmla="*/ 125 w 2772"/>
              <a:gd name="T3" fmla="*/ 738 h 1171"/>
              <a:gd name="T4" fmla="*/ 53 w 2772"/>
              <a:gd name="T5" fmla="*/ 858 h 1171"/>
              <a:gd name="T6" fmla="*/ 35 w 2772"/>
              <a:gd name="T7" fmla="*/ 1050 h 1171"/>
              <a:gd name="T8" fmla="*/ 263 w 2772"/>
              <a:gd name="T9" fmla="*/ 1158 h 1171"/>
              <a:gd name="T10" fmla="*/ 863 w 2772"/>
              <a:gd name="T11" fmla="*/ 1128 h 1171"/>
              <a:gd name="T12" fmla="*/ 1445 w 2772"/>
              <a:gd name="T13" fmla="*/ 1104 h 1171"/>
              <a:gd name="T14" fmla="*/ 2171 w 2772"/>
              <a:gd name="T15" fmla="*/ 1020 h 1171"/>
              <a:gd name="T16" fmla="*/ 1493 w 2772"/>
              <a:gd name="T17" fmla="*/ 984 h 1171"/>
              <a:gd name="T18" fmla="*/ 1715 w 2772"/>
              <a:gd name="T19" fmla="*/ 1086 h 1171"/>
              <a:gd name="T20" fmla="*/ 2651 w 2772"/>
              <a:gd name="T21" fmla="*/ 1008 h 1171"/>
              <a:gd name="T22" fmla="*/ 1721 w 2772"/>
              <a:gd name="T23" fmla="*/ 972 h 1171"/>
              <a:gd name="T24" fmla="*/ 1343 w 2772"/>
              <a:gd name="T25" fmla="*/ 1074 h 1171"/>
              <a:gd name="T26" fmla="*/ 1685 w 2772"/>
              <a:gd name="T27" fmla="*/ 900 h 1171"/>
              <a:gd name="T28" fmla="*/ 2273 w 2772"/>
              <a:gd name="T29" fmla="*/ 1098 h 1171"/>
              <a:gd name="T30" fmla="*/ 2603 w 2772"/>
              <a:gd name="T31" fmla="*/ 846 h 1171"/>
              <a:gd name="T32" fmla="*/ 2075 w 2772"/>
              <a:gd name="T33" fmla="*/ 900 h 1171"/>
              <a:gd name="T34" fmla="*/ 1661 w 2772"/>
              <a:gd name="T35" fmla="*/ 1026 h 1171"/>
              <a:gd name="T36" fmla="*/ 1607 w 2772"/>
              <a:gd name="T37" fmla="*/ 846 h 1171"/>
              <a:gd name="T38" fmla="*/ 2171 w 2772"/>
              <a:gd name="T39" fmla="*/ 1044 h 1171"/>
              <a:gd name="T40" fmla="*/ 2735 w 2772"/>
              <a:gd name="T41" fmla="*/ 936 h 1171"/>
              <a:gd name="T42" fmla="*/ 2255 w 2772"/>
              <a:gd name="T43" fmla="*/ 882 h 1171"/>
              <a:gd name="T44" fmla="*/ 1847 w 2772"/>
              <a:gd name="T45" fmla="*/ 1062 h 1171"/>
              <a:gd name="T46" fmla="*/ 1625 w 2772"/>
              <a:gd name="T47" fmla="*/ 798 h 1171"/>
              <a:gd name="T48" fmla="*/ 2063 w 2772"/>
              <a:gd name="T49" fmla="*/ 966 h 1171"/>
              <a:gd name="T50" fmla="*/ 2741 w 2772"/>
              <a:gd name="T51" fmla="*/ 900 h 1171"/>
              <a:gd name="T52" fmla="*/ 2249 w 2772"/>
              <a:gd name="T53" fmla="*/ 684 h 1171"/>
              <a:gd name="T54" fmla="*/ 1931 w 2772"/>
              <a:gd name="T55" fmla="*/ 180 h 1171"/>
              <a:gd name="T56" fmla="*/ 1931 w 2772"/>
              <a:gd name="T57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72" h="1171">
                <a:moveTo>
                  <a:pt x="281" y="708"/>
                </a:moveTo>
                <a:cubicBezTo>
                  <a:pt x="222" y="710"/>
                  <a:pt x="163" y="713"/>
                  <a:pt x="125" y="738"/>
                </a:cubicBezTo>
                <a:cubicBezTo>
                  <a:pt x="87" y="763"/>
                  <a:pt x="68" y="806"/>
                  <a:pt x="53" y="858"/>
                </a:cubicBezTo>
                <a:cubicBezTo>
                  <a:pt x="38" y="910"/>
                  <a:pt x="0" y="1000"/>
                  <a:pt x="35" y="1050"/>
                </a:cubicBezTo>
                <a:cubicBezTo>
                  <a:pt x="70" y="1100"/>
                  <a:pt x="125" y="1145"/>
                  <a:pt x="263" y="1158"/>
                </a:cubicBezTo>
                <a:cubicBezTo>
                  <a:pt x="401" y="1171"/>
                  <a:pt x="666" y="1137"/>
                  <a:pt x="863" y="1128"/>
                </a:cubicBezTo>
                <a:cubicBezTo>
                  <a:pt x="1060" y="1119"/>
                  <a:pt x="1227" y="1122"/>
                  <a:pt x="1445" y="1104"/>
                </a:cubicBezTo>
                <a:cubicBezTo>
                  <a:pt x="1663" y="1086"/>
                  <a:pt x="2163" y="1040"/>
                  <a:pt x="2171" y="1020"/>
                </a:cubicBezTo>
                <a:cubicBezTo>
                  <a:pt x="2179" y="1000"/>
                  <a:pt x="1569" y="973"/>
                  <a:pt x="1493" y="984"/>
                </a:cubicBezTo>
                <a:cubicBezTo>
                  <a:pt x="1417" y="995"/>
                  <a:pt x="1522" y="1082"/>
                  <a:pt x="1715" y="1086"/>
                </a:cubicBezTo>
                <a:cubicBezTo>
                  <a:pt x="1908" y="1090"/>
                  <a:pt x="2650" y="1027"/>
                  <a:pt x="2651" y="1008"/>
                </a:cubicBezTo>
                <a:cubicBezTo>
                  <a:pt x="2652" y="989"/>
                  <a:pt x="1939" y="961"/>
                  <a:pt x="1721" y="972"/>
                </a:cubicBezTo>
                <a:cubicBezTo>
                  <a:pt x="1503" y="983"/>
                  <a:pt x="1349" y="1086"/>
                  <a:pt x="1343" y="1074"/>
                </a:cubicBezTo>
                <a:cubicBezTo>
                  <a:pt x="1337" y="1062"/>
                  <a:pt x="1530" y="896"/>
                  <a:pt x="1685" y="900"/>
                </a:cubicBezTo>
                <a:cubicBezTo>
                  <a:pt x="1840" y="904"/>
                  <a:pt x="2120" y="1107"/>
                  <a:pt x="2273" y="1098"/>
                </a:cubicBezTo>
                <a:cubicBezTo>
                  <a:pt x="2426" y="1089"/>
                  <a:pt x="2636" y="879"/>
                  <a:pt x="2603" y="846"/>
                </a:cubicBezTo>
                <a:cubicBezTo>
                  <a:pt x="2570" y="813"/>
                  <a:pt x="2232" y="870"/>
                  <a:pt x="2075" y="900"/>
                </a:cubicBezTo>
                <a:cubicBezTo>
                  <a:pt x="1918" y="930"/>
                  <a:pt x="1739" y="1035"/>
                  <a:pt x="1661" y="1026"/>
                </a:cubicBezTo>
                <a:cubicBezTo>
                  <a:pt x="1583" y="1017"/>
                  <a:pt x="1522" y="843"/>
                  <a:pt x="1607" y="846"/>
                </a:cubicBezTo>
                <a:cubicBezTo>
                  <a:pt x="1692" y="849"/>
                  <a:pt x="1983" y="1029"/>
                  <a:pt x="2171" y="1044"/>
                </a:cubicBezTo>
                <a:cubicBezTo>
                  <a:pt x="2359" y="1059"/>
                  <a:pt x="2721" y="963"/>
                  <a:pt x="2735" y="936"/>
                </a:cubicBezTo>
                <a:cubicBezTo>
                  <a:pt x="2749" y="909"/>
                  <a:pt x="2403" y="861"/>
                  <a:pt x="2255" y="882"/>
                </a:cubicBezTo>
                <a:cubicBezTo>
                  <a:pt x="2107" y="903"/>
                  <a:pt x="1952" y="1076"/>
                  <a:pt x="1847" y="1062"/>
                </a:cubicBezTo>
                <a:cubicBezTo>
                  <a:pt x="1742" y="1048"/>
                  <a:pt x="1589" y="814"/>
                  <a:pt x="1625" y="798"/>
                </a:cubicBezTo>
                <a:cubicBezTo>
                  <a:pt x="1661" y="782"/>
                  <a:pt x="1877" y="949"/>
                  <a:pt x="2063" y="966"/>
                </a:cubicBezTo>
                <a:cubicBezTo>
                  <a:pt x="2249" y="983"/>
                  <a:pt x="2710" y="947"/>
                  <a:pt x="2741" y="900"/>
                </a:cubicBezTo>
                <a:cubicBezTo>
                  <a:pt x="2772" y="853"/>
                  <a:pt x="2384" y="804"/>
                  <a:pt x="2249" y="684"/>
                </a:cubicBezTo>
                <a:cubicBezTo>
                  <a:pt x="2114" y="564"/>
                  <a:pt x="1984" y="294"/>
                  <a:pt x="1931" y="180"/>
                </a:cubicBezTo>
                <a:cubicBezTo>
                  <a:pt x="1878" y="66"/>
                  <a:pt x="1904" y="33"/>
                  <a:pt x="193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91" name="Freeform 135"/>
          <p:cNvSpPr>
            <a:spLocks/>
          </p:cNvSpPr>
          <p:nvPr/>
        </p:nvSpPr>
        <p:spPr bwMode="auto">
          <a:xfrm>
            <a:off x="4411663" y="3963988"/>
            <a:ext cx="106362" cy="190500"/>
          </a:xfrm>
          <a:custGeom>
            <a:avLst/>
            <a:gdLst>
              <a:gd name="T0" fmla="*/ 0 w 153"/>
              <a:gd name="T1" fmla="*/ 18 h 174"/>
              <a:gd name="T2" fmla="*/ 120 w 153"/>
              <a:gd name="T3" fmla="*/ 18 h 174"/>
              <a:gd name="T4" fmla="*/ 150 w 153"/>
              <a:gd name="T5" fmla="*/ 126 h 174"/>
              <a:gd name="T6" fmla="*/ 102 w 153"/>
              <a:gd name="T7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174">
                <a:moveTo>
                  <a:pt x="0" y="18"/>
                </a:moveTo>
                <a:cubicBezTo>
                  <a:pt x="47" y="9"/>
                  <a:pt x="95" y="0"/>
                  <a:pt x="120" y="18"/>
                </a:cubicBezTo>
                <a:cubicBezTo>
                  <a:pt x="145" y="36"/>
                  <a:pt x="153" y="100"/>
                  <a:pt x="150" y="126"/>
                </a:cubicBezTo>
                <a:cubicBezTo>
                  <a:pt x="147" y="152"/>
                  <a:pt x="124" y="163"/>
                  <a:pt x="102" y="174"/>
                </a:cubicBezTo>
              </a:path>
            </a:pathLst>
          </a:custGeom>
          <a:noFill/>
          <a:ln w="38100" cmpd="sng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Walnut"/>
          <p:cNvSpPr>
            <a:spLocks noChangeArrowheads="1"/>
          </p:cNvSpPr>
          <p:nvPr/>
        </p:nvSpPr>
        <p:spPr bwMode="auto">
          <a:xfrm>
            <a:off x="-1101725" y="1239838"/>
            <a:ext cx="11811000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1024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1024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10246" name="Rectangl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77925" y="12446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sp>
        <p:nvSpPr>
          <p:cNvPr id="10462" name="Text Box 222"/>
          <p:cNvSpPr txBox="1">
            <a:spLocks noChangeArrowheads="1"/>
          </p:cNvSpPr>
          <p:nvPr/>
        </p:nvSpPr>
        <p:spPr bwMode="auto">
          <a:xfrm>
            <a:off x="200025" y="123825"/>
            <a:ext cx="6748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4:</a:t>
            </a:r>
            <a:r>
              <a:rPr lang="en-US" altLang="en-US">
                <a:solidFill>
                  <a:schemeClr val="bg1"/>
                </a:solidFill>
              </a:rPr>
              <a:t> Obtain the data transfer chord and plug it into the front left port of the Calculator and the bottom center port of the </a:t>
            </a:r>
            <a:r>
              <a:rPr lang="en-US" altLang="en-US" u="sng">
                <a:solidFill>
                  <a:schemeClr val="bg1"/>
                </a:solidFill>
              </a:rPr>
              <a:t>LabPro</a:t>
            </a:r>
            <a:r>
              <a:rPr lang="en-US" altLang="en-US">
                <a:solidFill>
                  <a:schemeClr val="bg1"/>
                </a:solidFill>
              </a:rPr>
              <a:t> platform</a:t>
            </a:r>
          </a:p>
        </p:txBody>
      </p:sp>
      <p:sp>
        <p:nvSpPr>
          <p:cNvPr id="10463" name="Text Box 223"/>
          <p:cNvSpPr txBox="1">
            <a:spLocks noChangeArrowheads="1"/>
          </p:cNvSpPr>
          <p:nvPr/>
        </p:nvSpPr>
        <p:spPr bwMode="auto">
          <a:xfrm>
            <a:off x="3167063" y="6481763"/>
            <a:ext cx="2813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Front View of Calculator</a:t>
            </a:r>
          </a:p>
        </p:txBody>
      </p:sp>
      <p:sp>
        <p:nvSpPr>
          <p:cNvPr id="10271" name="Rectangle 31"/>
          <p:cNvSpPr>
            <a:spLocks noChangeArrowheads="1"/>
          </p:cNvSpPr>
          <p:nvPr/>
        </p:nvSpPr>
        <p:spPr bwMode="auto">
          <a:xfrm>
            <a:off x="568325" y="3522663"/>
            <a:ext cx="2525713" cy="95250"/>
          </a:xfrm>
          <a:prstGeom prst="rect">
            <a:avLst/>
          </a:prstGeom>
          <a:solidFill>
            <a:srgbClr val="053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Freeform 32"/>
          <p:cNvSpPr>
            <a:spLocks/>
          </p:cNvSpPr>
          <p:nvPr/>
        </p:nvSpPr>
        <p:spPr bwMode="auto">
          <a:xfrm>
            <a:off x="158750" y="3568700"/>
            <a:ext cx="3249613" cy="481013"/>
          </a:xfrm>
          <a:custGeom>
            <a:avLst/>
            <a:gdLst>
              <a:gd name="T0" fmla="*/ 2415 w 2430"/>
              <a:gd name="T1" fmla="*/ 6 h 285"/>
              <a:gd name="T2" fmla="*/ 2430 w 2430"/>
              <a:gd name="T3" fmla="*/ 285 h 285"/>
              <a:gd name="T4" fmla="*/ 0 w 2430"/>
              <a:gd name="T5" fmla="*/ 285 h 285"/>
              <a:gd name="T6" fmla="*/ 0 w 2430"/>
              <a:gd name="T7" fmla="*/ 66 h 285"/>
              <a:gd name="T8" fmla="*/ 162 w 2430"/>
              <a:gd name="T9" fmla="*/ 0 h 285"/>
              <a:gd name="T10" fmla="*/ 2415 w 2430"/>
              <a:gd name="T11" fmla="*/ 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0" h="285">
                <a:moveTo>
                  <a:pt x="2415" y="6"/>
                </a:moveTo>
                <a:lnTo>
                  <a:pt x="2430" y="285"/>
                </a:lnTo>
                <a:lnTo>
                  <a:pt x="0" y="285"/>
                </a:lnTo>
                <a:lnTo>
                  <a:pt x="0" y="66"/>
                </a:lnTo>
                <a:lnTo>
                  <a:pt x="162" y="0"/>
                </a:lnTo>
                <a:lnTo>
                  <a:pt x="2415" y="6"/>
                </a:lnTo>
                <a:close/>
              </a:path>
            </a:pathLst>
          </a:custGeom>
          <a:gradFill rotWithShape="1">
            <a:gsLst>
              <a:gs pos="0">
                <a:srgbClr val="053933"/>
              </a:gs>
              <a:gs pos="100000">
                <a:srgbClr val="032723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32723"/>
            </a:extrusionClr>
            <a:contourClr>
              <a:srgbClr val="032723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0273" name="Oval 33"/>
          <p:cNvSpPr>
            <a:spLocks noChangeArrowheads="1"/>
          </p:cNvSpPr>
          <p:nvPr/>
        </p:nvSpPr>
        <p:spPr bwMode="auto">
          <a:xfrm>
            <a:off x="1916113" y="3614738"/>
            <a:ext cx="488950" cy="185737"/>
          </a:xfrm>
          <a:prstGeom prst="ellipse">
            <a:avLst/>
          </a:prstGeom>
          <a:solidFill>
            <a:srgbClr val="032723"/>
          </a:solidFill>
          <a:ln w="9525">
            <a:solidFill>
              <a:srgbClr val="053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4" name="Oval 34" descr="Dark vertical"/>
          <p:cNvSpPr>
            <a:spLocks noChangeArrowheads="1"/>
          </p:cNvSpPr>
          <p:nvPr/>
        </p:nvSpPr>
        <p:spPr bwMode="auto">
          <a:xfrm>
            <a:off x="2020888" y="3665538"/>
            <a:ext cx="271462" cy="74612"/>
          </a:xfrm>
          <a:prstGeom prst="ellipse">
            <a:avLst/>
          </a:prstGeom>
          <a:pattFill prst="dkVert">
            <a:fgClr>
              <a:srgbClr val="03272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5" name="AutoShape 35"/>
          <p:cNvSpPr>
            <a:spLocks noChangeArrowheads="1"/>
          </p:cNvSpPr>
          <p:nvPr/>
        </p:nvSpPr>
        <p:spPr bwMode="auto">
          <a:xfrm>
            <a:off x="461963" y="3708400"/>
            <a:ext cx="234950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6" name="AutoShape 36"/>
          <p:cNvSpPr>
            <a:spLocks noChangeArrowheads="1"/>
          </p:cNvSpPr>
          <p:nvPr/>
        </p:nvSpPr>
        <p:spPr bwMode="auto">
          <a:xfrm>
            <a:off x="790575" y="3705225"/>
            <a:ext cx="231775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AutoShape 37"/>
          <p:cNvSpPr>
            <a:spLocks noChangeArrowheads="1"/>
          </p:cNvSpPr>
          <p:nvPr/>
        </p:nvSpPr>
        <p:spPr bwMode="auto">
          <a:xfrm>
            <a:off x="1096963" y="3708400"/>
            <a:ext cx="233362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AutoShape 38"/>
          <p:cNvSpPr>
            <a:spLocks noChangeArrowheads="1"/>
          </p:cNvSpPr>
          <p:nvPr/>
        </p:nvSpPr>
        <p:spPr bwMode="auto">
          <a:xfrm>
            <a:off x="1427163" y="3708400"/>
            <a:ext cx="231775" cy="1920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9" name="AutoShape 39" descr="Narrow vertical"/>
          <p:cNvSpPr>
            <a:spLocks noChangeArrowheads="1"/>
          </p:cNvSpPr>
          <p:nvPr/>
        </p:nvSpPr>
        <p:spPr bwMode="auto">
          <a:xfrm>
            <a:off x="1463675" y="3749675"/>
            <a:ext cx="152400" cy="11112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AutoShape 40" descr="Narrow vertical"/>
          <p:cNvSpPr>
            <a:spLocks noChangeArrowheads="1"/>
          </p:cNvSpPr>
          <p:nvPr/>
        </p:nvSpPr>
        <p:spPr bwMode="auto">
          <a:xfrm>
            <a:off x="1135063" y="3749675"/>
            <a:ext cx="152400" cy="11112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1" name="AutoShape 41" descr="Narrow vertical"/>
          <p:cNvSpPr>
            <a:spLocks noChangeArrowheads="1"/>
          </p:cNvSpPr>
          <p:nvPr/>
        </p:nvSpPr>
        <p:spPr bwMode="auto">
          <a:xfrm>
            <a:off x="828675" y="3754438"/>
            <a:ext cx="153988" cy="112712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2" name="AutoShape 42" descr="Narrow vertical"/>
          <p:cNvSpPr>
            <a:spLocks noChangeArrowheads="1"/>
          </p:cNvSpPr>
          <p:nvPr/>
        </p:nvSpPr>
        <p:spPr bwMode="auto">
          <a:xfrm>
            <a:off x="506413" y="3749675"/>
            <a:ext cx="152400" cy="11112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3" name="AutoShape 43"/>
          <p:cNvSpPr>
            <a:spLocks noChangeArrowheads="1"/>
          </p:cNvSpPr>
          <p:nvPr/>
        </p:nvSpPr>
        <p:spPr bwMode="auto">
          <a:xfrm rot="5400000">
            <a:off x="3105944" y="3772694"/>
            <a:ext cx="171450" cy="131762"/>
          </a:xfrm>
          <a:prstGeom prst="flowChartDelay">
            <a:avLst/>
          </a:prstGeom>
          <a:solidFill>
            <a:srgbClr val="0C1B22"/>
          </a:solidFill>
          <a:ln w="9525">
            <a:solidFill>
              <a:srgbClr val="053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4" name="AutoShape 44"/>
          <p:cNvSpPr>
            <a:spLocks noChangeArrowheads="1"/>
          </p:cNvSpPr>
          <p:nvPr/>
        </p:nvSpPr>
        <p:spPr bwMode="auto">
          <a:xfrm>
            <a:off x="3149600" y="3786188"/>
            <a:ext cx="76200" cy="9525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10501">
                <a:srgbClr val="FFFFFF"/>
              </a:gs>
              <a:gs pos="12001">
                <a:srgbClr val="1F1F1F"/>
              </a:gs>
              <a:gs pos="17000">
                <a:srgbClr val="CFCFCF"/>
              </a:gs>
              <a:gs pos="23500">
                <a:srgbClr val="CFCFCF"/>
              </a:gs>
              <a:gs pos="29000">
                <a:srgbClr val="636363"/>
              </a:gs>
              <a:gs pos="41001">
                <a:srgbClr val="FFFFFF"/>
              </a:gs>
              <a:gs pos="42000">
                <a:srgbClr val="1F1F1F"/>
              </a:gs>
              <a:gs pos="50000">
                <a:srgbClr val="FFFFFF"/>
              </a:gs>
              <a:gs pos="58000">
                <a:srgbClr val="1F1F1F"/>
              </a:gs>
              <a:gs pos="59000">
                <a:srgbClr val="FFFFFF"/>
              </a:gs>
              <a:gs pos="71000">
                <a:srgbClr val="636363"/>
              </a:gs>
              <a:gs pos="76500">
                <a:srgbClr val="CFCFCF"/>
              </a:gs>
              <a:gs pos="83000">
                <a:srgbClr val="CFCFCF"/>
              </a:gs>
              <a:gs pos="88000">
                <a:srgbClr val="1F1F1F"/>
              </a:gs>
              <a:gs pos="89500">
                <a:srgbClr val="FFFFFF"/>
              </a:gs>
              <a:gs pos="100000">
                <a:srgbClr val="7F7F7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5" name="Oval 45"/>
          <p:cNvSpPr>
            <a:spLocks noChangeArrowheads="1"/>
          </p:cNvSpPr>
          <p:nvPr/>
        </p:nvSpPr>
        <p:spPr bwMode="auto">
          <a:xfrm>
            <a:off x="3182938" y="3825875"/>
            <a:ext cx="6350" cy="11113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6" name="Rectangle 46"/>
          <p:cNvSpPr>
            <a:spLocks noChangeArrowheads="1"/>
          </p:cNvSpPr>
          <p:nvPr/>
        </p:nvSpPr>
        <p:spPr bwMode="auto">
          <a:xfrm>
            <a:off x="3062288" y="3648075"/>
            <a:ext cx="263525" cy="20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7" name="Rectangle 47"/>
          <p:cNvSpPr>
            <a:spLocks noChangeArrowheads="1"/>
          </p:cNvSpPr>
          <p:nvPr/>
        </p:nvSpPr>
        <p:spPr bwMode="auto">
          <a:xfrm>
            <a:off x="3074988" y="3683000"/>
            <a:ext cx="53975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8" name="Rectangle 48"/>
          <p:cNvSpPr>
            <a:spLocks noChangeArrowheads="1"/>
          </p:cNvSpPr>
          <p:nvPr/>
        </p:nvSpPr>
        <p:spPr bwMode="auto">
          <a:xfrm>
            <a:off x="3160713" y="3683000"/>
            <a:ext cx="53975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9" name="Rectangle 49"/>
          <p:cNvSpPr>
            <a:spLocks noChangeArrowheads="1"/>
          </p:cNvSpPr>
          <p:nvPr/>
        </p:nvSpPr>
        <p:spPr bwMode="auto">
          <a:xfrm>
            <a:off x="3254375" y="3683000"/>
            <a:ext cx="53975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395288" y="3579813"/>
            <a:ext cx="4302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1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712788" y="3579813"/>
            <a:ext cx="42862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2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1022350" y="3579813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3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1346200" y="3579813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4</a:t>
            </a:r>
          </a:p>
        </p:txBody>
      </p:sp>
      <p:sp>
        <p:nvSpPr>
          <p:cNvPr id="10467" name="Freeform 227"/>
          <p:cNvSpPr>
            <a:spLocks/>
          </p:cNvSpPr>
          <p:nvPr/>
        </p:nvSpPr>
        <p:spPr bwMode="auto">
          <a:xfrm>
            <a:off x="560388" y="2878138"/>
            <a:ext cx="2767012" cy="684212"/>
          </a:xfrm>
          <a:custGeom>
            <a:avLst/>
            <a:gdLst>
              <a:gd name="T0" fmla="*/ 0 w 1668"/>
              <a:gd name="T1" fmla="*/ 30 h 417"/>
              <a:gd name="T2" fmla="*/ 0 w 1668"/>
              <a:gd name="T3" fmla="*/ 402 h 417"/>
              <a:gd name="T4" fmla="*/ 24 w 1668"/>
              <a:gd name="T5" fmla="*/ 417 h 417"/>
              <a:gd name="T6" fmla="*/ 1530 w 1668"/>
              <a:gd name="T7" fmla="*/ 417 h 417"/>
              <a:gd name="T8" fmla="*/ 1557 w 1668"/>
              <a:gd name="T9" fmla="*/ 399 h 417"/>
              <a:gd name="T10" fmla="*/ 1557 w 1668"/>
              <a:gd name="T11" fmla="*/ 348 h 417"/>
              <a:gd name="T12" fmla="*/ 1668 w 1668"/>
              <a:gd name="T13" fmla="*/ 348 h 417"/>
              <a:gd name="T14" fmla="*/ 1668 w 1668"/>
              <a:gd name="T15" fmla="*/ 288 h 417"/>
              <a:gd name="T16" fmla="*/ 1518 w 1668"/>
              <a:gd name="T17" fmla="*/ 288 h 417"/>
              <a:gd name="T18" fmla="*/ 1518 w 1668"/>
              <a:gd name="T19" fmla="*/ 198 h 417"/>
              <a:gd name="T20" fmla="*/ 1488 w 1668"/>
              <a:gd name="T21" fmla="*/ 171 h 417"/>
              <a:gd name="T22" fmla="*/ 1455 w 1668"/>
              <a:gd name="T23" fmla="*/ 171 h 417"/>
              <a:gd name="T24" fmla="*/ 1437 w 1668"/>
              <a:gd name="T25" fmla="*/ 198 h 417"/>
              <a:gd name="T26" fmla="*/ 1437 w 1668"/>
              <a:gd name="T27" fmla="*/ 285 h 417"/>
              <a:gd name="T28" fmla="*/ 1305 w 1668"/>
              <a:gd name="T29" fmla="*/ 285 h 417"/>
              <a:gd name="T30" fmla="*/ 1305 w 1668"/>
              <a:gd name="T31" fmla="*/ 210 h 417"/>
              <a:gd name="T32" fmla="*/ 1170 w 1668"/>
              <a:gd name="T33" fmla="*/ 210 h 417"/>
              <a:gd name="T34" fmla="*/ 1170 w 1668"/>
              <a:gd name="T35" fmla="*/ 138 h 417"/>
              <a:gd name="T36" fmla="*/ 1155 w 1668"/>
              <a:gd name="T37" fmla="*/ 123 h 417"/>
              <a:gd name="T38" fmla="*/ 1056 w 1668"/>
              <a:gd name="T39" fmla="*/ 123 h 417"/>
              <a:gd name="T40" fmla="*/ 1041 w 1668"/>
              <a:gd name="T41" fmla="*/ 147 h 417"/>
              <a:gd name="T42" fmla="*/ 1041 w 1668"/>
              <a:gd name="T43" fmla="*/ 219 h 417"/>
              <a:gd name="T44" fmla="*/ 219 w 1668"/>
              <a:gd name="T45" fmla="*/ 219 h 417"/>
              <a:gd name="T46" fmla="*/ 219 w 1668"/>
              <a:gd name="T47" fmla="*/ 36 h 417"/>
              <a:gd name="T48" fmla="*/ 198 w 1668"/>
              <a:gd name="T49" fmla="*/ 0 h 417"/>
              <a:gd name="T50" fmla="*/ 33 w 1668"/>
              <a:gd name="T51" fmla="*/ 0 h 417"/>
              <a:gd name="T52" fmla="*/ 0 w 1668"/>
              <a:gd name="T53" fmla="*/ 30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668" h="417">
                <a:moveTo>
                  <a:pt x="0" y="30"/>
                </a:moveTo>
                <a:lnTo>
                  <a:pt x="0" y="402"/>
                </a:lnTo>
                <a:lnTo>
                  <a:pt x="24" y="417"/>
                </a:lnTo>
                <a:lnTo>
                  <a:pt x="1530" y="417"/>
                </a:lnTo>
                <a:lnTo>
                  <a:pt x="1557" y="399"/>
                </a:lnTo>
                <a:lnTo>
                  <a:pt x="1557" y="348"/>
                </a:lnTo>
                <a:lnTo>
                  <a:pt x="1668" y="348"/>
                </a:lnTo>
                <a:lnTo>
                  <a:pt x="1668" y="288"/>
                </a:lnTo>
                <a:lnTo>
                  <a:pt x="1518" y="288"/>
                </a:lnTo>
                <a:lnTo>
                  <a:pt x="1518" y="198"/>
                </a:lnTo>
                <a:lnTo>
                  <a:pt x="1488" y="171"/>
                </a:lnTo>
                <a:lnTo>
                  <a:pt x="1455" y="171"/>
                </a:lnTo>
                <a:lnTo>
                  <a:pt x="1437" y="198"/>
                </a:lnTo>
                <a:lnTo>
                  <a:pt x="1437" y="285"/>
                </a:lnTo>
                <a:lnTo>
                  <a:pt x="1305" y="285"/>
                </a:lnTo>
                <a:lnTo>
                  <a:pt x="1305" y="210"/>
                </a:lnTo>
                <a:lnTo>
                  <a:pt x="1170" y="210"/>
                </a:lnTo>
                <a:lnTo>
                  <a:pt x="1170" y="138"/>
                </a:lnTo>
                <a:lnTo>
                  <a:pt x="1155" y="123"/>
                </a:lnTo>
                <a:lnTo>
                  <a:pt x="1056" y="123"/>
                </a:lnTo>
                <a:lnTo>
                  <a:pt x="1041" y="147"/>
                </a:lnTo>
                <a:lnTo>
                  <a:pt x="1041" y="219"/>
                </a:lnTo>
                <a:lnTo>
                  <a:pt x="219" y="219"/>
                </a:lnTo>
                <a:lnTo>
                  <a:pt x="219" y="36"/>
                </a:lnTo>
                <a:lnTo>
                  <a:pt x="198" y="0"/>
                </a:lnTo>
                <a:lnTo>
                  <a:pt x="33" y="0"/>
                </a:lnTo>
                <a:lnTo>
                  <a:pt x="0" y="30"/>
                </a:lnTo>
                <a:close/>
              </a:path>
            </a:pathLst>
          </a:custGeom>
          <a:solidFill>
            <a:schemeClr val="bg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0475" name="AutoShape 235"/>
          <p:cNvSpPr>
            <a:spLocks noChangeArrowheads="1"/>
          </p:cNvSpPr>
          <p:nvPr/>
        </p:nvSpPr>
        <p:spPr bwMode="auto">
          <a:xfrm rot="14230395">
            <a:off x="362744" y="3466306"/>
            <a:ext cx="47625" cy="49213"/>
          </a:xfrm>
          <a:prstGeom prst="flowChartDelay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476" name="AutoShape 236"/>
          <p:cNvSpPr>
            <a:spLocks noChangeArrowheads="1"/>
          </p:cNvSpPr>
          <p:nvPr/>
        </p:nvSpPr>
        <p:spPr bwMode="auto">
          <a:xfrm rot="14230395">
            <a:off x="277813" y="3513137"/>
            <a:ext cx="46038" cy="49213"/>
          </a:xfrm>
          <a:prstGeom prst="flowChartDelay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477" name="AutoShape 237"/>
          <p:cNvSpPr>
            <a:spLocks noChangeArrowheads="1"/>
          </p:cNvSpPr>
          <p:nvPr/>
        </p:nvSpPr>
        <p:spPr bwMode="auto">
          <a:xfrm rot="14230395">
            <a:off x="303213" y="3533775"/>
            <a:ext cx="46037" cy="49213"/>
          </a:xfrm>
          <a:prstGeom prst="flowChartDelay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10694" name="Group 454"/>
          <p:cNvGrpSpPr>
            <a:grpSpLocks/>
          </p:cNvGrpSpPr>
          <p:nvPr/>
        </p:nvGrpSpPr>
        <p:grpSpPr bwMode="auto">
          <a:xfrm>
            <a:off x="901700" y="2868613"/>
            <a:ext cx="1355725" cy="350837"/>
            <a:chOff x="544" y="1791"/>
            <a:chExt cx="854" cy="221"/>
          </a:xfrm>
        </p:grpSpPr>
        <p:sp>
          <p:nvSpPr>
            <p:cNvPr id="10478" name="AutoShape 238"/>
            <p:cNvSpPr>
              <a:spLocks noChangeArrowheads="1"/>
            </p:cNvSpPr>
            <p:nvPr/>
          </p:nvSpPr>
          <p:spPr bwMode="auto">
            <a:xfrm>
              <a:off x="544" y="1899"/>
              <a:ext cx="854" cy="113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88" name="Freeform 248"/>
            <p:cNvSpPr>
              <a:spLocks/>
            </p:cNvSpPr>
            <p:nvPr/>
          </p:nvSpPr>
          <p:spPr bwMode="auto">
            <a:xfrm>
              <a:off x="574" y="1797"/>
              <a:ext cx="321" cy="91"/>
            </a:xfrm>
            <a:custGeom>
              <a:avLst/>
              <a:gdLst>
                <a:gd name="T0" fmla="*/ 75 w 255"/>
                <a:gd name="T1" fmla="*/ 0 h 84"/>
                <a:gd name="T2" fmla="*/ 0 w 255"/>
                <a:gd name="T3" fmla="*/ 84 h 84"/>
                <a:gd name="T4" fmla="*/ 198 w 255"/>
                <a:gd name="T5" fmla="*/ 84 h 84"/>
                <a:gd name="T6" fmla="*/ 255 w 255"/>
                <a:gd name="T7" fmla="*/ 6 h 84"/>
                <a:gd name="T8" fmla="*/ 75 w 255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4">
                  <a:moveTo>
                    <a:pt x="75" y="0"/>
                  </a:moveTo>
                  <a:lnTo>
                    <a:pt x="0" y="84"/>
                  </a:lnTo>
                  <a:lnTo>
                    <a:pt x="198" y="84"/>
                  </a:lnTo>
                  <a:lnTo>
                    <a:pt x="255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3333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9" name="Rectangle 249"/>
            <p:cNvSpPr>
              <a:spLocks noChangeArrowheads="1"/>
            </p:cNvSpPr>
            <p:nvPr/>
          </p:nvSpPr>
          <p:spPr bwMode="auto">
            <a:xfrm>
              <a:off x="1030" y="1793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92" name="Freeform 252"/>
            <p:cNvSpPr>
              <a:spLocks/>
            </p:cNvSpPr>
            <p:nvPr/>
          </p:nvSpPr>
          <p:spPr bwMode="auto">
            <a:xfrm>
              <a:off x="632" y="1817"/>
              <a:ext cx="169" cy="47"/>
            </a:xfrm>
            <a:custGeom>
              <a:avLst/>
              <a:gdLst>
                <a:gd name="T0" fmla="*/ 75 w 255"/>
                <a:gd name="T1" fmla="*/ 0 h 84"/>
                <a:gd name="T2" fmla="*/ 0 w 255"/>
                <a:gd name="T3" fmla="*/ 84 h 84"/>
                <a:gd name="T4" fmla="*/ 198 w 255"/>
                <a:gd name="T5" fmla="*/ 84 h 84"/>
                <a:gd name="T6" fmla="*/ 255 w 255"/>
                <a:gd name="T7" fmla="*/ 6 h 84"/>
                <a:gd name="T8" fmla="*/ 75 w 255"/>
                <a:gd name="T9" fmla="*/ 0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5" h="84">
                  <a:moveTo>
                    <a:pt x="75" y="0"/>
                  </a:moveTo>
                  <a:lnTo>
                    <a:pt x="0" y="84"/>
                  </a:lnTo>
                  <a:lnTo>
                    <a:pt x="198" y="84"/>
                  </a:lnTo>
                  <a:lnTo>
                    <a:pt x="255" y="6"/>
                  </a:lnTo>
                  <a:lnTo>
                    <a:pt x="75" y="0"/>
                  </a:lnTo>
                  <a:close/>
                </a:path>
              </a:pathLst>
            </a:custGeom>
            <a:gradFill rotWithShape="1">
              <a:gsLst>
                <a:gs pos="0">
                  <a:srgbClr val="1C1C1C"/>
                </a:gs>
                <a:gs pos="50000">
                  <a:schemeClr val="bg2"/>
                </a:gs>
                <a:gs pos="100000">
                  <a:srgbClr val="1C1C1C"/>
                </a:gs>
              </a:gsLst>
              <a:lin ang="18900000" scaled="1"/>
            </a:gradFill>
            <a:ln w="6350" cmpd="sng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4" name="Rectangle 254"/>
            <p:cNvSpPr>
              <a:spLocks noChangeArrowheads="1"/>
            </p:cNvSpPr>
            <p:nvPr/>
          </p:nvSpPr>
          <p:spPr bwMode="auto">
            <a:xfrm rot="1357191" flipH="1">
              <a:off x="841" y="1810"/>
              <a:ext cx="14" cy="13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95" name="Rectangle 255"/>
            <p:cNvSpPr>
              <a:spLocks noChangeArrowheads="1"/>
            </p:cNvSpPr>
            <p:nvPr/>
          </p:nvSpPr>
          <p:spPr bwMode="auto">
            <a:xfrm rot="1357191" flipH="1">
              <a:off x="832" y="1823"/>
              <a:ext cx="14" cy="13"/>
            </a:xfrm>
            <a:prstGeom prst="rect">
              <a:avLst/>
            </a:prstGeom>
            <a:solidFill>
              <a:srgbClr val="B2B2B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B2B2B2"/>
              </a:extrusionClr>
              <a:contourClr>
                <a:srgbClr val="B2B2B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96" name="Rectangle 256"/>
            <p:cNvSpPr>
              <a:spLocks noChangeArrowheads="1"/>
            </p:cNvSpPr>
            <p:nvPr/>
          </p:nvSpPr>
          <p:spPr bwMode="auto">
            <a:xfrm rot="1357191" flipH="1">
              <a:off x="822" y="1836"/>
              <a:ext cx="14" cy="13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97" name="Rectangle 257"/>
            <p:cNvSpPr>
              <a:spLocks noChangeArrowheads="1"/>
            </p:cNvSpPr>
            <p:nvPr/>
          </p:nvSpPr>
          <p:spPr bwMode="auto">
            <a:xfrm rot="1357191" flipH="1">
              <a:off x="808" y="1850"/>
              <a:ext cx="14" cy="13"/>
            </a:xfrm>
            <a:prstGeom prst="rect">
              <a:avLst/>
            </a:prstGeom>
            <a:solidFill>
              <a:srgbClr val="B2B2B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B2B2B2"/>
              </a:extrusionClr>
              <a:contourClr>
                <a:srgbClr val="B2B2B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98" name="Rectangle 258"/>
            <p:cNvSpPr>
              <a:spLocks noChangeArrowheads="1"/>
            </p:cNvSpPr>
            <p:nvPr/>
          </p:nvSpPr>
          <p:spPr bwMode="auto">
            <a:xfrm rot="1357191" flipH="1">
              <a:off x="794" y="1864"/>
              <a:ext cx="13" cy="13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1299999" rev="0"/>
              </a:camera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499" name="Rectangle 259"/>
            <p:cNvSpPr>
              <a:spLocks noChangeArrowheads="1"/>
            </p:cNvSpPr>
            <p:nvPr/>
          </p:nvSpPr>
          <p:spPr bwMode="auto">
            <a:xfrm>
              <a:off x="1177" y="179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0" name="Rectangle 260"/>
            <p:cNvSpPr>
              <a:spLocks noChangeArrowheads="1"/>
            </p:cNvSpPr>
            <p:nvPr/>
          </p:nvSpPr>
          <p:spPr bwMode="auto">
            <a:xfrm>
              <a:off x="1128" y="179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1" name="Rectangle 261"/>
            <p:cNvSpPr>
              <a:spLocks noChangeArrowheads="1"/>
            </p:cNvSpPr>
            <p:nvPr/>
          </p:nvSpPr>
          <p:spPr bwMode="auto">
            <a:xfrm>
              <a:off x="1082" y="179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2" name="Rectangle 262"/>
            <p:cNvSpPr>
              <a:spLocks noChangeArrowheads="1"/>
            </p:cNvSpPr>
            <p:nvPr/>
          </p:nvSpPr>
          <p:spPr bwMode="auto">
            <a:xfrm>
              <a:off x="1320" y="1793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3" name="Rectangle 263"/>
            <p:cNvSpPr>
              <a:spLocks noChangeArrowheads="1"/>
            </p:cNvSpPr>
            <p:nvPr/>
          </p:nvSpPr>
          <p:spPr bwMode="auto">
            <a:xfrm>
              <a:off x="1271" y="1793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4" name="Rectangle 264"/>
            <p:cNvSpPr>
              <a:spLocks noChangeArrowheads="1"/>
            </p:cNvSpPr>
            <p:nvPr/>
          </p:nvSpPr>
          <p:spPr bwMode="auto">
            <a:xfrm>
              <a:off x="1225" y="1791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5" name="Rectangle 265"/>
            <p:cNvSpPr>
              <a:spLocks noChangeArrowheads="1"/>
            </p:cNvSpPr>
            <p:nvPr/>
          </p:nvSpPr>
          <p:spPr bwMode="auto">
            <a:xfrm>
              <a:off x="1010" y="1804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8" name="Rectangle 268"/>
            <p:cNvSpPr>
              <a:spLocks noChangeArrowheads="1"/>
            </p:cNvSpPr>
            <p:nvPr/>
          </p:nvSpPr>
          <p:spPr bwMode="auto">
            <a:xfrm>
              <a:off x="1157" y="1803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09" name="Rectangle 269"/>
            <p:cNvSpPr>
              <a:spLocks noChangeArrowheads="1"/>
            </p:cNvSpPr>
            <p:nvPr/>
          </p:nvSpPr>
          <p:spPr bwMode="auto">
            <a:xfrm>
              <a:off x="1108" y="1803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0" name="Rectangle 270"/>
            <p:cNvSpPr>
              <a:spLocks noChangeArrowheads="1"/>
            </p:cNvSpPr>
            <p:nvPr/>
          </p:nvSpPr>
          <p:spPr bwMode="auto">
            <a:xfrm>
              <a:off x="1062" y="1803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1" name="Rectangle 271"/>
            <p:cNvSpPr>
              <a:spLocks noChangeArrowheads="1"/>
            </p:cNvSpPr>
            <p:nvPr/>
          </p:nvSpPr>
          <p:spPr bwMode="auto">
            <a:xfrm>
              <a:off x="1311" y="180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2" name="Rectangle 272"/>
            <p:cNvSpPr>
              <a:spLocks noChangeArrowheads="1"/>
            </p:cNvSpPr>
            <p:nvPr/>
          </p:nvSpPr>
          <p:spPr bwMode="auto">
            <a:xfrm>
              <a:off x="1262" y="1802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3" name="Rectangle 273"/>
            <p:cNvSpPr>
              <a:spLocks noChangeArrowheads="1"/>
            </p:cNvSpPr>
            <p:nvPr/>
          </p:nvSpPr>
          <p:spPr bwMode="auto">
            <a:xfrm>
              <a:off x="1216" y="1802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4" name="Rectangle 274"/>
            <p:cNvSpPr>
              <a:spLocks noChangeArrowheads="1"/>
            </p:cNvSpPr>
            <p:nvPr/>
          </p:nvSpPr>
          <p:spPr bwMode="auto">
            <a:xfrm>
              <a:off x="1001" y="1824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7" name="Rectangle 277"/>
            <p:cNvSpPr>
              <a:spLocks noChangeArrowheads="1"/>
            </p:cNvSpPr>
            <p:nvPr/>
          </p:nvSpPr>
          <p:spPr bwMode="auto">
            <a:xfrm>
              <a:off x="1148" y="1823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8" name="Rectangle 278"/>
            <p:cNvSpPr>
              <a:spLocks noChangeArrowheads="1"/>
            </p:cNvSpPr>
            <p:nvPr/>
          </p:nvSpPr>
          <p:spPr bwMode="auto">
            <a:xfrm>
              <a:off x="1099" y="1823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19" name="Rectangle 279"/>
            <p:cNvSpPr>
              <a:spLocks noChangeArrowheads="1"/>
            </p:cNvSpPr>
            <p:nvPr/>
          </p:nvSpPr>
          <p:spPr bwMode="auto">
            <a:xfrm>
              <a:off x="1053" y="1823"/>
              <a:ext cx="31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0" name="Rectangle 280"/>
            <p:cNvSpPr>
              <a:spLocks noChangeArrowheads="1"/>
            </p:cNvSpPr>
            <p:nvPr/>
          </p:nvSpPr>
          <p:spPr bwMode="auto">
            <a:xfrm>
              <a:off x="1291" y="182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1" name="Rectangle 281"/>
            <p:cNvSpPr>
              <a:spLocks noChangeArrowheads="1"/>
            </p:cNvSpPr>
            <p:nvPr/>
          </p:nvSpPr>
          <p:spPr bwMode="auto">
            <a:xfrm>
              <a:off x="1242" y="1822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2" name="Rectangle 282"/>
            <p:cNvSpPr>
              <a:spLocks noChangeArrowheads="1"/>
            </p:cNvSpPr>
            <p:nvPr/>
          </p:nvSpPr>
          <p:spPr bwMode="auto">
            <a:xfrm>
              <a:off x="1196" y="1822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3" name="Rectangle 283"/>
            <p:cNvSpPr>
              <a:spLocks noChangeArrowheads="1"/>
            </p:cNvSpPr>
            <p:nvPr/>
          </p:nvSpPr>
          <p:spPr bwMode="auto">
            <a:xfrm>
              <a:off x="984" y="1839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4" name="Rectangle 284"/>
            <p:cNvSpPr>
              <a:spLocks noChangeArrowheads="1"/>
            </p:cNvSpPr>
            <p:nvPr/>
          </p:nvSpPr>
          <p:spPr bwMode="auto">
            <a:xfrm>
              <a:off x="936" y="1839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5" name="Rectangle 285"/>
            <p:cNvSpPr>
              <a:spLocks noChangeArrowheads="1"/>
            </p:cNvSpPr>
            <p:nvPr/>
          </p:nvSpPr>
          <p:spPr bwMode="auto">
            <a:xfrm>
              <a:off x="890" y="1839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6" name="Rectangle 286"/>
            <p:cNvSpPr>
              <a:spLocks noChangeArrowheads="1"/>
            </p:cNvSpPr>
            <p:nvPr/>
          </p:nvSpPr>
          <p:spPr bwMode="auto">
            <a:xfrm>
              <a:off x="1131" y="1838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7" name="Rectangle 287"/>
            <p:cNvSpPr>
              <a:spLocks noChangeArrowheads="1"/>
            </p:cNvSpPr>
            <p:nvPr/>
          </p:nvSpPr>
          <p:spPr bwMode="auto">
            <a:xfrm>
              <a:off x="1082" y="1838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8" name="Rectangle 288"/>
            <p:cNvSpPr>
              <a:spLocks noChangeArrowheads="1"/>
            </p:cNvSpPr>
            <p:nvPr/>
          </p:nvSpPr>
          <p:spPr bwMode="auto">
            <a:xfrm>
              <a:off x="1036" y="1838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29" name="Rectangle 289"/>
            <p:cNvSpPr>
              <a:spLocks noChangeArrowheads="1"/>
            </p:cNvSpPr>
            <p:nvPr/>
          </p:nvSpPr>
          <p:spPr bwMode="auto">
            <a:xfrm>
              <a:off x="1274" y="1837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0" name="Rectangle 290"/>
            <p:cNvSpPr>
              <a:spLocks noChangeArrowheads="1"/>
            </p:cNvSpPr>
            <p:nvPr/>
          </p:nvSpPr>
          <p:spPr bwMode="auto">
            <a:xfrm>
              <a:off x="1225" y="1837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1" name="Rectangle 291"/>
            <p:cNvSpPr>
              <a:spLocks noChangeArrowheads="1"/>
            </p:cNvSpPr>
            <p:nvPr/>
          </p:nvSpPr>
          <p:spPr bwMode="auto">
            <a:xfrm>
              <a:off x="1179" y="1837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2" name="Rectangle 292"/>
            <p:cNvSpPr>
              <a:spLocks noChangeArrowheads="1"/>
            </p:cNvSpPr>
            <p:nvPr/>
          </p:nvSpPr>
          <p:spPr bwMode="auto">
            <a:xfrm>
              <a:off x="959" y="186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3" name="Rectangle 293"/>
            <p:cNvSpPr>
              <a:spLocks noChangeArrowheads="1"/>
            </p:cNvSpPr>
            <p:nvPr/>
          </p:nvSpPr>
          <p:spPr bwMode="auto">
            <a:xfrm>
              <a:off x="911" y="1862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4" name="Rectangle 294"/>
            <p:cNvSpPr>
              <a:spLocks noChangeArrowheads="1"/>
            </p:cNvSpPr>
            <p:nvPr/>
          </p:nvSpPr>
          <p:spPr bwMode="auto">
            <a:xfrm>
              <a:off x="865" y="1862"/>
              <a:ext cx="31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5" name="Rectangle 295"/>
            <p:cNvSpPr>
              <a:spLocks noChangeArrowheads="1"/>
            </p:cNvSpPr>
            <p:nvPr/>
          </p:nvSpPr>
          <p:spPr bwMode="auto">
            <a:xfrm>
              <a:off x="1106" y="1861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6" name="Rectangle 296"/>
            <p:cNvSpPr>
              <a:spLocks noChangeArrowheads="1"/>
            </p:cNvSpPr>
            <p:nvPr/>
          </p:nvSpPr>
          <p:spPr bwMode="auto">
            <a:xfrm>
              <a:off x="1057" y="1861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7" name="Rectangle 297"/>
            <p:cNvSpPr>
              <a:spLocks noChangeArrowheads="1"/>
            </p:cNvSpPr>
            <p:nvPr/>
          </p:nvSpPr>
          <p:spPr bwMode="auto">
            <a:xfrm>
              <a:off x="1011" y="1861"/>
              <a:ext cx="32" cy="13"/>
            </a:xfrm>
            <a:prstGeom prst="rect">
              <a:avLst/>
            </a:prstGeom>
            <a:solidFill>
              <a:srgbClr val="333333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8" name="Rectangle 298"/>
            <p:cNvSpPr>
              <a:spLocks noChangeArrowheads="1"/>
            </p:cNvSpPr>
            <p:nvPr/>
          </p:nvSpPr>
          <p:spPr bwMode="auto">
            <a:xfrm>
              <a:off x="1249" y="1860"/>
              <a:ext cx="31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39" name="Rectangle 299"/>
            <p:cNvSpPr>
              <a:spLocks noChangeArrowheads="1"/>
            </p:cNvSpPr>
            <p:nvPr/>
          </p:nvSpPr>
          <p:spPr bwMode="auto">
            <a:xfrm>
              <a:off x="1200" y="1860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0" name="Rectangle 300"/>
            <p:cNvSpPr>
              <a:spLocks noChangeArrowheads="1"/>
            </p:cNvSpPr>
            <p:nvPr/>
          </p:nvSpPr>
          <p:spPr bwMode="auto">
            <a:xfrm>
              <a:off x="1154" y="1860"/>
              <a:ext cx="32" cy="13"/>
            </a:xfrm>
            <a:prstGeom prst="rect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1" name="Rectangle 301"/>
            <p:cNvSpPr>
              <a:spLocks noChangeArrowheads="1"/>
            </p:cNvSpPr>
            <p:nvPr/>
          </p:nvSpPr>
          <p:spPr bwMode="auto">
            <a:xfrm>
              <a:off x="949" y="1876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2" name="Rectangle 302"/>
            <p:cNvSpPr>
              <a:spLocks noChangeArrowheads="1"/>
            </p:cNvSpPr>
            <p:nvPr/>
          </p:nvSpPr>
          <p:spPr bwMode="auto">
            <a:xfrm>
              <a:off x="901" y="1876"/>
              <a:ext cx="31" cy="13"/>
            </a:xfrm>
            <a:prstGeom prst="rect">
              <a:avLst/>
            </a:prstGeom>
            <a:solidFill>
              <a:srgbClr val="00FF00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FF00"/>
              </a:extrusionClr>
              <a:contourClr>
                <a:srgbClr val="00FF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3" name="Rectangle 303"/>
            <p:cNvSpPr>
              <a:spLocks noChangeArrowheads="1"/>
            </p:cNvSpPr>
            <p:nvPr/>
          </p:nvSpPr>
          <p:spPr bwMode="auto">
            <a:xfrm>
              <a:off x="855" y="1876"/>
              <a:ext cx="31" cy="13"/>
            </a:xfrm>
            <a:prstGeom prst="rect">
              <a:avLst/>
            </a:prstGeom>
            <a:solidFill>
              <a:srgbClr val="0099FF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0099FF"/>
              </a:extrusionClr>
              <a:contourClr>
                <a:srgbClr val="0099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4" name="Rectangle 304"/>
            <p:cNvSpPr>
              <a:spLocks noChangeArrowheads="1"/>
            </p:cNvSpPr>
            <p:nvPr/>
          </p:nvSpPr>
          <p:spPr bwMode="auto">
            <a:xfrm>
              <a:off x="1096" y="1875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5" name="Rectangle 305"/>
            <p:cNvSpPr>
              <a:spLocks noChangeArrowheads="1"/>
            </p:cNvSpPr>
            <p:nvPr/>
          </p:nvSpPr>
          <p:spPr bwMode="auto">
            <a:xfrm>
              <a:off x="1047" y="1875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6" name="Rectangle 306"/>
            <p:cNvSpPr>
              <a:spLocks noChangeArrowheads="1"/>
            </p:cNvSpPr>
            <p:nvPr/>
          </p:nvSpPr>
          <p:spPr bwMode="auto">
            <a:xfrm>
              <a:off x="1001" y="1875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7" name="Rectangle 307"/>
            <p:cNvSpPr>
              <a:spLocks noChangeArrowheads="1"/>
            </p:cNvSpPr>
            <p:nvPr/>
          </p:nvSpPr>
          <p:spPr bwMode="auto">
            <a:xfrm>
              <a:off x="1239" y="1874"/>
              <a:ext cx="31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8" name="Rectangle 308"/>
            <p:cNvSpPr>
              <a:spLocks noChangeArrowheads="1"/>
            </p:cNvSpPr>
            <p:nvPr/>
          </p:nvSpPr>
          <p:spPr bwMode="auto">
            <a:xfrm>
              <a:off x="1190" y="1874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549" name="Rectangle 309"/>
            <p:cNvSpPr>
              <a:spLocks noChangeArrowheads="1"/>
            </p:cNvSpPr>
            <p:nvPr/>
          </p:nvSpPr>
          <p:spPr bwMode="auto">
            <a:xfrm>
              <a:off x="1144" y="1874"/>
              <a:ext cx="32" cy="13"/>
            </a:xfrm>
            <a:prstGeom prst="rect">
              <a:avLst/>
            </a:prstGeom>
            <a:solidFill>
              <a:srgbClr val="4D4D4D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prstMaterial="legacyMatte">
              <a:bevelT w="13500" h="13500" prst="angle"/>
              <a:bevelB w="13500" h="13500" prst="angle"/>
              <a:extrusionClr>
                <a:srgbClr val="4D4D4D"/>
              </a:extrusionClr>
              <a:contourClr>
                <a:srgbClr val="4D4D4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10695" name="Oval 455"/>
          <p:cNvSpPr>
            <a:spLocks noChangeArrowheads="1"/>
          </p:cNvSpPr>
          <p:nvPr/>
        </p:nvSpPr>
        <p:spPr bwMode="auto">
          <a:xfrm rot="-373899">
            <a:off x="3463925" y="3673475"/>
            <a:ext cx="61913" cy="96838"/>
          </a:xfrm>
          <a:prstGeom prst="ellipse">
            <a:avLst/>
          </a:prstGeom>
          <a:solidFill>
            <a:schemeClr val="tx1"/>
          </a:solidFill>
          <a:ln w="6350">
            <a:solidFill>
              <a:srgbClr val="1C1C1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96" name="AutoShape 456"/>
          <p:cNvSpPr>
            <a:spLocks noChangeArrowheads="1"/>
          </p:cNvSpPr>
          <p:nvPr/>
        </p:nvSpPr>
        <p:spPr bwMode="auto">
          <a:xfrm rot="-567740">
            <a:off x="3470275" y="3694113"/>
            <a:ext cx="46038" cy="53975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5F5F5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724" name="Group 484"/>
          <p:cNvGrpSpPr>
            <a:grpSpLocks/>
          </p:cNvGrpSpPr>
          <p:nvPr/>
        </p:nvGrpSpPr>
        <p:grpSpPr bwMode="auto">
          <a:xfrm>
            <a:off x="3362325" y="5359400"/>
            <a:ext cx="2400300" cy="1155700"/>
            <a:chOff x="2136" y="3376"/>
            <a:chExt cx="1512" cy="728"/>
          </a:xfrm>
        </p:grpSpPr>
        <p:sp>
          <p:nvSpPr>
            <p:cNvPr id="10684" name="Freeform 444"/>
            <p:cNvSpPr>
              <a:spLocks/>
            </p:cNvSpPr>
            <p:nvPr/>
          </p:nvSpPr>
          <p:spPr bwMode="auto">
            <a:xfrm>
              <a:off x="2173" y="3431"/>
              <a:ext cx="1390" cy="357"/>
            </a:xfrm>
            <a:custGeom>
              <a:avLst/>
              <a:gdLst>
                <a:gd name="T0" fmla="*/ 136 w 2180"/>
                <a:gd name="T1" fmla="*/ 83 h 712"/>
                <a:gd name="T2" fmla="*/ 176 w 2180"/>
                <a:gd name="T3" fmla="*/ 571 h 712"/>
                <a:gd name="T4" fmla="*/ 1192 w 2180"/>
                <a:gd name="T5" fmla="*/ 707 h 712"/>
                <a:gd name="T6" fmla="*/ 2024 w 2180"/>
                <a:gd name="T7" fmla="*/ 603 h 712"/>
                <a:gd name="T8" fmla="*/ 2128 w 2180"/>
                <a:gd name="T9" fmla="*/ 115 h 712"/>
                <a:gd name="T10" fmla="*/ 1928 w 2180"/>
                <a:gd name="T11" fmla="*/ 43 h 712"/>
                <a:gd name="T12" fmla="*/ 1072 w 2180"/>
                <a:gd name="T13" fmla="*/ 51 h 712"/>
                <a:gd name="T14" fmla="*/ 208 w 2180"/>
                <a:gd name="T15" fmla="*/ 75 h 712"/>
                <a:gd name="T16" fmla="*/ 136 w 2180"/>
                <a:gd name="T17" fmla="*/ 83 h 7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80" h="712">
                  <a:moveTo>
                    <a:pt x="136" y="83"/>
                  </a:moveTo>
                  <a:cubicBezTo>
                    <a:pt x="131" y="166"/>
                    <a:pt x="0" y="467"/>
                    <a:pt x="176" y="571"/>
                  </a:cubicBezTo>
                  <a:cubicBezTo>
                    <a:pt x="352" y="675"/>
                    <a:pt x="884" y="702"/>
                    <a:pt x="1192" y="707"/>
                  </a:cubicBezTo>
                  <a:cubicBezTo>
                    <a:pt x="1500" y="712"/>
                    <a:pt x="1868" y="702"/>
                    <a:pt x="2024" y="603"/>
                  </a:cubicBezTo>
                  <a:cubicBezTo>
                    <a:pt x="2180" y="504"/>
                    <a:pt x="2144" y="208"/>
                    <a:pt x="2128" y="115"/>
                  </a:cubicBezTo>
                  <a:cubicBezTo>
                    <a:pt x="2112" y="22"/>
                    <a:pt x="2104" y="54"/>
                    <a:pt x="1928" y="43"/>
                  </a:cubicBezTo>
                  <a:cubicBezTo>
                    <a:pt x="1752" y="32"/>
                    <a:pt x="1359" y="46"/>
                    <a:pt x="1072" y="51"/>
                  </a:cubicBezTo>
                  <a:cubicBezTo>
                    <a:pt x="785" y="56"/>
                    <a:pt x="371" y="71"/>
                    <a:pt x="208" y="75"/>
                  </a:cubicBezTo>
                  <a:cubicBezTo>
                    <a:pt x="45" y="79"/>
                    <a:pt x="141" y="0"/>
                    <a:pt x="136" y="83"/>
                  </a:cubicBezTo>
                  <a:close/>
                </a:path>
              </a:pathLst>
            </a:custGeom>
            <a:solidFill>
              <a:srgbClr val="B2B2B2"/>
            </a:solidFill>
            <a:ln w="9525">
              <a:solidFill>
                <a:srgbClr val="B2B2B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5" name="Line 445"/>
            <p:cNvSpPr>
              <a:spLocks noChangeShapeType="1"/>
            </p:cNvSpPr>
            <p:nvPr/>
          </p:nvSpPr>
          <p:spPr bwMode="auto">
            <a:xfrm>
              <a:off x="2260" y="3585"/>
              <a:ext cx="12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6" name="Rectangle 446"/>
            <p:cNvSpPr>
              <a:spLocks noChangeArrowheads="1"/>
            </p:cNvSpPr>
            <p:nvPr/>
          </p:nvSpPr>
          <p:spPr bwMode="auto">
            <a:xfrm>
              <a:off x="2240" y="3452"/>
              <a:ext cx="1249" cy="129"/>
            </a:xfrm>
            <a:prstGeom prst="rect">
              <a:avLst/>
            </a:prstGeom>
            <a:solidFill>
              <a:srgbClr val="020A08"/>
            </a:solidFill>
            <a:ln w="285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1" name="Freeform 451"/>
            <p:cNvSpPr>
              <a:spLocks/>
            </p:cNvSpPr>
            <p:nvPr/>
          </p:nvSpPr>
          <p:spPr bwMode="auto">
            <a:xfrm>
              <a:off x="2153" y="3376"/>
              <a:ext cx="1484" cy="537"/>
            </a:xfrm>
            <a:custGeom>
              <a:avLst/>
              <a:gdLst>
                <a:gd name="T0" fmla="*/ 0 w 2328"/>
                <a:gd name="T1" fmla="*/ 1072 h 1072"/>
                <a:gd name="T2" fmla="*/ 0 w 2328"/>
                <a:gd name="T3" fmla="*/ 160 h 1072"/>
                <a:gd name="T4" fmla="*/ 232 w 2328"/>
                <a:gd name="T5" fmla="*/ 0 h 1072"/>
                <a:gd name="T6" fmla="*/ 232 w 2328"/>
                <a:gd name="T7" fmla="*/ 368 h 1072"/>
                <a:gd name="T8" fmla="*/ 352 w 2328"/>
                <a:gd name="T9" fmla="*/ 632 h 1072"/>
                <a:gd name="T10" fmla="*/ 1960 w 2328"/>
                <a:gd name="T11" fmla="*/ 632 h 1072"/>
                <a:gd name="T12" fmla="*/ 2056 w 2328"/>
                <a:gd name="T13" fmla="*/ 408 h 1072"/>
                <a:gd name="T14" fmla="*/ 2056 w 2328"/>
                <a:gd name="T15" fmla="*/ 8 h 1072"/>
                <a:gd name="T16" fmla="*/ 2328 w 2328"/>
                <a:gd name="T17" fmla="*/ 136 h 1072"/>
                <a:gd name="T18" fmla="*/ 2328 w 2328"/>
                <a:gd name="T19" fmla="*/ 1040 h 1072"/>
                <a:gd name="T20" fmla="*/ 2176 w 2328"/>
                <a:gd name="T21" fmla="*/ 824 h 1072"/>
                <a:gd name="T22" fmla="*/ 216 w 2328"/>
                <a:gd name="T23" fmla="*/ 824 h 1072"/>
                <a:gd name="T24" fmla="*/ 144 w 2328"/>
                <a:gd name="T25" fmla="*/ 824 h 1072"/>
                <a:gd name="T26" fmla="*/ 0 w 2328"/>
                <a:gd name="T27" fmla="*/ 1072 h 10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28" h="1072">
                  <a:moveTo>
                    <a:pt x="0" y="1072"/>
                  </a:moveTo>
                  <a:lnTo>
                    <a:pt x="0" y="160"/>
                  </a:lnTo>
                  <a:lnTo>
                    <a:pt x="232" y="0"/>
                  </a:lnTo>
                  <a:lnTo>
                    <a:pt x="232" y="368"/>
                  </a:lnTo>
                  <a:lnTo>
                    <a:pt x="352" y="632"/>
                  </a:lnTo>
                  <a:lnTo>
                    <a:pt x="1960" y="632"/>
                  </a:lnTo>
                  <a:lnTo>
                    <a:pt x="2056" y="408"/>
                  </a:lnTo>
                  <a:lnTo>
                    <a:pt x="2056" y="8"/>
                  </a:lnTo>
                  <a:lnTo>
                    <a:pt x="2328" y="136"/>
                  </a:lnTo>
                  <a:lnTo>
                    <a:pt x="2328" y="1040"/>
                  </a:lnTo>
                  <a:lnTo>
                    <a:pt x="2176" y="824"/>
                  </a:lnTo>
                  <a:lnTo>
                    <a:pt x="216" y="824"/>
                  </a:lnTo>
                  <a:lnTo>
                    <a:pt x="144" y="824"/>
                  </a:lnTo>
                  <a:lnTo>
                    <a:pt x="0" y="107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8" name="Oval 458"/>
            <p:cNvSpPr>
              <a:spLocks noChangeArrowheads="1"/>
            </p:cNvSpPr>
            <p:nvPr/>
          </p:nvSpPr>
          <p:spPr bwMode="auto">
            <a:xfrm>
              <a:off x="3157" y="3486"/>
              <a:ext cx="156" cy="155"/>
            </a:xfrm>
            <a:prstGeom prst="ellipse">
              <a:avLst/>
            </a:prstGeom>
            <a:gradFill rotWithShape="1">
              <a:gsLst>
                <a:gs pos="0">
                  <a:srgbClr val="333333"/>
                </a:gs>
                <a:gs pos="100000">
                  <a:schemeClr val="bg1">
                    <a:alpha val="73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0" name="Oval 460"/>
            <p:cNvSpPr>
              <a:spLocks noChangeArrowheads="1"/>
            </p:cNvSpPr>
            <p:nvPr/>
          </p:nvSpPr>
          <p:spPr bwMode="auto">
            <a:xfrm>
              <a:off x="3213" y="3546"/>
              <a:ext cx="44" cy="41"/>
            </a:xfrm>
            <a:prstGeom prst="ellipse">
              <a:avLst/>
            </a:prstGeom>
            <a:gradFill rotWithShape="1">
              <a:gsLst>
                <a:gs pos="0">
                  <a:srgbClr val="7F7F7F"/>
                </a:gs>
                <a:gs pos="21001">
                  <a:srgbClr val="FFFFFF"/>
                </a:gs>
                <a:gs pos="24001">
                  <a:srgbClr val="1F1F1F"/>
                </a:gs>
                <a:gs pos="34000">
                  <a:srgbClr val="CFCFCF"/>
                </a:gs>
                <a:gs pos="47000">
                  <a:srgbClr val="CFCFCF"/>
                </a:gs>
                <a:gs pos="58000">
                  <a:srgbClr val="636363"/>
                </a:gs>
                <a:gs pos="82001">
                  <a:srgbClr val="FFFFFF"/>
                </a:gs>
                <a:gs pos="84000">
                  <a:srgbClr val="1F1F1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1" name="AutoShape 461"/>
            <p:cNvSpPr>
              <a:spLocks noChangeArrowheads="1"/>
            </p:cNvSpPr>
            <p:nvPr/>
          </p:nvSpPr>
          <p:spPr bwMode="auto">
            <a:xfrm>
              <a:off x="2442" y="3495"/>
              <a:ext cx="165" cy="144"/>
            </a:xfrm>
            <a:prstGeom prst="flowChartAlternateProcess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3" name="AutoShape 463"/>
            <p:cNvSpPr>
              <a:spLocks noChangeArrowheads="1"/>
            </p:cNvSpPr>
            <p:nvPr/>
          </p:nvSpPr>
          <p:spPr bwMode="auto">
            <a:xfrm>
              <a:off x="2460" y="3546"/>
              <a:ext cx="126" cy="60"/>
            </a:xfrm>
            <a:prstGeom prst="flowChartAlternateProcess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DDDDD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2" name="AutoShape 462" descr="Plaid"/>
            <p:cNvSpPr>
              <a:spLocks noChangeArrowheads="1"/>
            </p:cNvSpPr>
            <p:nvPr/>
          </p:nvSpPr>
          <p:spPr bwMode="auto">
            <a:xfrm>
              <a:off x="2478" y="3555"/>
              <a:ext cx="87" cy="33"/>
            </a:xfrm>
            <a:prstGeom prst="flowChartAlternateProcess">
              <a:avLst/>
            </a:prstGeom>
            <a:pattFill prst="pla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rgbClr val="5F5F5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3" name="AutoShape 453"/>
            <p:cNvSpPr>
              <a:spLocks noChangeArrowheads="1"/>
            </p:cNvSpPr>
            <p:nvPr/>
          </p:nvSpPr>
          <p:spPr bwMode="auto">
            <a:xfrm>
              <a:off x="2148" y="3753"/>
              <a:ext cx="1494" cy="3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132A10"/>
                </a:gs>
                <a:gs pos="50000">
                  <a:srgbClr val="0C3A2F"/>
                </a:gs>
                <a:gs pos="100000">
                  <a:srgbClr val="132A1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2" name="Freeform 472"/>
            <p:cNvSpPr>
              <a:spLocks/>
            </p:cNvSpPr>
            <p:nvPr/>
          </p:nvSpPr>
          <p:spPr bwMode="auto">
            <a:xfrm>
              <a:off x="2136" y="3762"/>
              <a:ext cx="1512" cy="216"/>
            </a:xfrm>
            <a:custGeom>
              <a:avLst/>
              <a:gdLst>
                <a:gd name="T0" fmla="*/ 12 w 1512"/>
                <a:gd name="T1" fmla="*/ 240 h 258"/>
                <a:gd name="T2" fmla="*/ 474 w 1512"/>
                <a:gd name="T3" fmla="*/ 204 h 258"/>
                <a:gd name="T4" fmla="*/ 852 w 1512"/>
                <a:gd name="T5" fmla="*/ 204 h 258"/>
                <a:gd name="T6" fmla="*/ 1164 w 1512"/>
                <a:gd name="T7" fmla="*/ 210 h 258"/>
                <a:gd name="T8" fmla="*/ 1362 w 1512"/>
                <a:gd name="T9" fmla="*/ 228 h 258"/>
                <a:gd name="T10" fmla="*/ 1512 w 1512"/>
                <a:gd name="T11" fmla="*/ 258 h 258"/>
                <a:gd name="T12" fmla="*/ 1512 w 1512"/>
                <a:gd name="T13" fmla="*/ 24 h 258"/>
                <a:gd name="T14" fmla="*/ 1458 w 1512"/>
                <a:gd name="T15" fmla="*/ 0 h 258"/>
                <a:gd name="T16" fmla="*/ 846 w 1512"/>
                <a:gd name="T17" fmla="*/ 0 h 258"/>
                <a:gd name="T18" fmla="*/ 102 w 1512"/>
                <a:gd name="T19" fmla="*/ 0 h 258"/>
                <a:gd name="T20" fmla="*/ 42 w 1512"/>
                <a:gd name="T21" fmla="*/ 0 h 258"/>
                <a:gd name="T22" fmla="*/ 0 w 1512"/>
                <a:gd name="T23" fmla="*/ 60 h 258"/>
                <a:gd name="T24" fmla="*/ 12 w 1512"/>
                <a:gd name="T25" fmla="*/ 24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2" h="258">
                  <a:moveTo>
                    <a:pt x="12" y="240"/>
                  </a:moveTo>
                  <a:lnTo>
                    <a:pt x="474" y="204"/>
                  </a:lnTo>
                  <a:lnTo>
                    <a:pt x="852" y="204"/>
                  </a:lnTo>
                  <a:lnTo>
                    <a:pt x="1164" y="210"/>
                  </a:lnTo>
                  <a:lnTo>
                    <a:pt x="1362" y="228"/>
                  </a:lnTo>
                  <a:lnTo>
                    <a:pt x="1512" y="258"/>
                  </a:lnTo>
                  <a:lnTo>
                    <a:pt x="1512" y="24"/>
                  </a:lnTo>
                  <a:lnTo>
                    <a:pt x="1458" y="0"/>
                  </a:lnTo>
                  <a:lnTo>
                    <a:pt x="846" y="0"/>
                  </a:lnTo>
                  <a:lnTo>
                    <a:pt x="102" y="0"/>
                  </a:lnTo>
                  <a:lnTo>
                    <a:pt x="42" y="0"/>
                  </a:lnTo>
                  <a:lnTo>
                    <a:pt x="0" y="60"/>
                  </a:lnTo>
                  <a:lnTo>
                    <a:pt x="12" y="240"/>
                  </a:lnTo>
                  <a:close/>
                </a:path>
              </a:pathLst>
            </a:custGeom>
            <a:gradFill rotWithShape="1">
              <a:gsLst>
                <a:gs pos="0">
                  <a:srgbClr val="020A08">
                    <a:alpha val="28999"/>
                  </a:srgbClr>
                </a:gs>
                <a:gs pos="100000">
                  <a:srgbClr val="04161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5" name="Oval 465"/>
            <p:cNvSpPr>
              <a:spLocks noChangeArrowheads="1"/>
            </p:cNvSpPr>
            <p:nvPr/>
          </p:nvSpPr>
          <p:spPr bwMode="auto">
            <a:xfrm>
              <a:off x="2760" y="3798"/>
              <a:ext cx="264" cy="56"/>
            </a:xfrm>
            <a:prstGeom prst="ellipse">
              <a:avLst/>
            </a:prstGeom>
            <a:solidFill>
              <a:schemeClr val="tx1">
                <a:alpha val="69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6" name="Oval 466"/>
            <p:cNvSpPr>
              <a:spLocks noChangeArrowheads="1"/>
            </p:cNvSpPr>
            <p:nvPr/>
          </p:nvSpPr>
          <p:spPr bwMode="auto">
            <a:xfrm>
              <a:off x="3198" y="3816"/>
              <a:ext cx="264" cy="56"/>
            </a:xfrm>
            <a:prstGeom prst="ellipse">
              <a:avLst/>
            </a:prstGeom>
            <a:solidFill>
              <a:schemeClr val="tx1">
                <a:alpha val="69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8" name="Oval 468"/>
            <p:cNvSpPr>
              <a:spLocks noChangeArrowheads="1"/>
            </p:cNvSpPr>
            <p:nvPr/>
          </p:nvSpPr>
          <p:spPr bwMode="auto">
            <a:xfrm>
              <a:off x="2790" y="3768"/>
              <a:ext cx="210" cy="44"/>
            </a:xfrm>
            <a:prstGeom prst="ellipse">
              <a:avLst/>
            </a:prstGeom>
            <a:solidFill>
              <a:srgbClr val="89DFDB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19499999" lon="0" rev="0"/>
              </a:camera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89DFDB"/>
              </a:extrusionClr>
              <a:contourClr>
                <a:srgbClr val="89DFDB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709" name="Oval 469"/>
            <p:cNvSpPr>
              <a:spLocks noChangeArrowheads="1"/>
            </p:cNvSpPr>
            <p:nvPr/>
          </p:nvSpPr>
          <p:spPr bwMode="auto">
            <a:xfrm>
              <a:off x="3228" y="3786"/>
              <a:ext cx="210" cy="44"/>
            </a:xfrm>
            <a:prstGeom prst="ellipse">
              <a:avLst/>
            </a:prstGeom>
            <a:solidFill>
              <a:srgbClr val="89DFDB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19499999" lon="0" rev="0"/>
              </a:camera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89DFDB"/>
              </a:extrusionClr>
              <a:contourClr>
                <a:srgbClr val="89DFDB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710" name="Oval 470"/>
            <p:cNvSpPr>
              <a:spLocks noChangeArrowheads="1"/>
            </p:cNvSpPr>
            <p:nvPr/>
          </p:nvSpPr>
          <p:spPr bwMode="auto">
            <a:xfrm>
              <a:off x="2304" y="3816"/>
              <a:ext cx="264" cy="56"/>
            </a:xfrm>
            <a:prstGeom prst="ellipse">
              <a:avLst/>
            </a:prstGeom>
            <a:solidFill>
              <a:schemeClr val="tx1">
                <a:alpha val="69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1" name="Oval 471"/>
            <p:cNvSpPr>
              <a:spLocks noChangeArrowheads="1"/>
            </p:cNvSpPr>
            <p:nvPr/>
          </p:nvSpPr>
          <p:spPr bwMode="auto">
            <a:xfrm>
              <a:off x="2334" y="3786"/>
              <a:ext cx="210" cy="44"/>
            </a:xfrm>
            <a:prstGeom prst="ellipse">
              <a:avLst/>
            </a:prstGeom>
            <a:solidFill>
              <a:srgbClr val="89DFDB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19499999" lon="0" rev="0"/>
              </a:camera>
              <a:lightRig rig="legacyFlat3" dir="t"/>
            </a:scene3d>
            <a:sp3d extrusionH="74600" prstMaterial="legacyMatte">
              <a:bevelT w="13500" h="13500" prst="angle"/>
              <a:bevelB w="13500" h="13500" prst="angle"/>
              <a:extrusionClr>
                <a:srgbClr val="89DFDB"/>
              </a:extrusionClr>
              <a:contourClr>
                <a:srgbClr val="89DFDB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0713" name="Text Box 473"/>
            <p:cNvSpPr txBox="1">
              <a:spLocks noChangeArrowheads="1"/>
            </p:cNvSpPr>
            <p:nvPr/>
          </p:nvSpPr>
          <p:spPr bwMode="auto">
            <a:xfrm rot="10800000">
              <a:off x="3210" y="3850"/>
              <a:ext cx="245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10714" name="Text Box 474"/>
            <p:cNvSpPr txBox="1">
              <a:spLocks noChangeArrowheads="1"/>
            </p:cNvSpPr>
            <p:nvPr/>
          </p:nvSpPr>
          <p:spPr bwMode="auto">
            <a:xfrm rot="10800000">
              <a:off x="2744" y="3832"/>
              <a:ext cx="302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Quick setup</a:t>
              </a:r>
            </a:p>
          </p:txBody>
        </p:sp>
        <p:sp>
          <p:nvSpPr>
            <p:cNvPr id="10715" name="Text Box 475"/>
            <p:cNvSpPr txBox="1">
              <a:spLocks noChangeArrowheads="1"/>
            </p:cNvSpPr>
            <p:nvPr/>
          </p:nvSpPr>
          <p:spPr bwMode="auto">
            <a:xfrm rot="10800000">
              <a:off x="2290" y="3848"/>
              <a:ext cx="277" cy="1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>
                  <a:solidFill>
                    <a:schemeClr val="bg1"/>
                  </a:solidFill>
                </a:rPr>
                <a:t/>
              </a:r>
              <a:br>
                <a:rPr lang="en-US" altLang="en-US" sz="400">
                  <a:solidFill>
                    <a:schemeClr val="bg1"/>
                  </a:solidFill>
                </a:rPr>
              </a:br>
              <a:r>
                <a:rPr lang="en-US" altLang="en-US" sz="400">
                  <a:solidFill>
                    <a:schemeClr val="bg1"/>
                  </a:solidFill>
                </a:rPr>
                <a:t>Start / Stop</a:t>
              </a:r>
            </a:p>
          </p:txBody>
        </p:sp>
        <p:sp>
          <p:nvSpPr>
            <p:cNvPr id="10716" name="Freeform 476"/>
            <p:cNvSpPr>
              <a:spLocks/>
            </p:cNvSpPr>
            <p:nvPr/>
          </p:nvSpPr>
          <p:spPr bwMode="auto">
            <a:xfrm>
              <a:off x="2618" y="3731"/>
              <a:ext cx="58" cy="367"/>
            </a:xfrm>
            <a:custGeom>
              <a:avLst/>
              <a:gdLst>
                <a:gd name="T0" fmla="*/ 28 w 88"/>
                <a:gd name="T1" fmla="*/ 289 h 289"/>
                <a:gd name="T2" fmla="*/ 28 w 88"/>
                <a:gd name="T3" fmla="*/ 127 h 289"/>
                <a:gd name="T4" fmla="*/ 64 w 88"/>
                <a:gd name="T5" fmla="*/ 43 h 289"/>
                <a:gd name="T6" fmla="*/ 82 w 88"/>
                <a:gd name="T7" fmla="*/ 109 h 289"/>
                <a:gd name="T8" fmla="*/ 88 w 88"/>
                <a:gd name="T9" fmla="*/ 145 h 289"/>
                <a:gd name="T10" fmla="*/ 88 w 88"/>
                <a:gd name="T11" fmla="*/ 289 h 289"/>
                <a:gd name="T12" fmla="*/ 28 w 88"/>
                <a:gd name="T1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89">
                  <a:moveTo>
                    <a:pt x="28" y="289"/>
                  </a:moveTo>
                  <a:lnTo>
                    <a:pt x="28" y="127"/>
                  </a:lnTo>
                  <a:cubicBezTo>
                    <a:pt x="23" y="37"/>
                    <a:pt x="0" y="0"/>
                    <a:pt x="64" y="43"/>
                  </a:cubicBezTo>
                  <a:cubicBezTo>
                    <a:pt x="71" y="65"/>
                    <a:pt x="82" y="86"/>
                    <a:pt x="82" y="109"/>
                  </a:cubicBezTo>
                  <a:lnTo>
                    <a:pt x="88" y="145"/>
                  </a:lnTo>
                  <a:lnTo>
                    <a:pt x="88" y="289"/>
                  </a:lnTo>
                  <a:lnTo>
                    <a:pt x="28" y="289"/>
                  </a:lnTo>
                  <a:close/>
                </a:path>
              </a:pathLst>
            </a:custGeom>
            <a:solidFill>
              <a:srgbClr val="041612">
                <a:alpha val="6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7" name="Freeform 477"/>
            <p:cNvSpPr>
              <a:spLocks/>
            </p:cNvSpPr>
            <p:nvPr/>
          </p:nvSpPr>
          <p:spPr bwMode="auto">
            <a:xfrm flipH="1">
              <a:off x="3084" y="3731"/>
              <a:ext cx="50" cy="367"/>
            </a:xfrm>
            <a:custGeom>
              <a:avLst/>
              <a:gdLst>
                <a:gd name="T0" fmla="*/ 28 w 88"/>
                <a:gd name="T1" fmla="*/ 289 h 289"/>
                <a:gd name="T2" fmla="*/ 28 w 88"/>
                <a:gd name="T3" fmla="*/ 127 h 289"/>
                <a:gd name="T4" fmla="*/ 64 w 88"/>
                <a:gd name="T5" fmla="*/ 43 h 289"/>
                <a:gd name="T6" fmla="*/ 82 w 88"/>
                <a:gd name="T7" fmla="*/ 109 h 289"/>
                <a:gd name="T8" fmla="*/ 88 w 88"/>
                <a:gd name="T9" fmla="*/ 145 h 289"/>
                <a:gd name="T10" fmla="*/ 88 w 88"/>
                <a:gd name="T11" fmla="*/ 289 h 289"/>
                <a:gd name="T12" fmla="*/ 28 w 88"/>
                <a:gd name="T13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8" h="289">
                  <a:moveTo>
                    <a:pt x="28" y="289"/>
                  </a:moveTo>
                  <a:lnTo>
                    <a:pt x="28" y="127"/>
                  </a:lnTo>
                  <a:cubicBezTo>
                    <a:pt x="23" y="37"/>
                    <a:pt x="0" y="0"/>
                    <a:pt x="64" y="43"/>
                  </a:cubicBezTo>
                  <a:cubicBezTo>
                    <a:pt x="71" y="65"/>
                    <a:pt x="82" y="86"/>
                    <a:pt x="82" y="109"/>
                  </a:cubicBezTo>
                  <a:lnTo>
                    <a:pt x="88" y="145"/>
                  </a:lnTo>
                  <a:lnTo>
                    <a:pt x="88" y="289"/>
                  </a:lnTo>
                  <a:lnTo>
                    <a:pt x="28" y="289"/>
                  </a:lnTo>
                  <a:close/>
                </a:path>
              </a:pathLst>
            </a:custGeom>
            <a:solidFill>
              <a:srgbClr val="041612">
                <a:alpha val="6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8" name="Freeform 478"/>
            <p:cNvSpPr>
              <a:spLocks/>
            </p:cNvSpPr>
            <p:nvPr/>
          </p:nvSpPr>
          <p:spPr bwMode="auto">
            <a:xfrm>
              <a:off x="2866" y="3902"/>
              <a:ext cx="62" cy="202"/>
            </a:xfrm>
            <a:custGeom>
              <a:avLst/>
              <a:gdLst>
                <a:gd name="T0" fmla="*/ 2 w 62"/>
                <a:gd name="T1" fmla="*/ 196 h 202"/>
                <a:gd name="T2" fmla="*/ 8 w 62"/>
                <a:gd name="T3" fmla="*/ 22 h 202"/>
                <a:gd name="T4" fmla="*/ 50 w 62"/>
                <a:gd name="T5" fmla="*/ 34 h 202"/>
                <a:gd name="T6" fmla="*/ 62 w 62"/>
                <a:gd name="T7" fmla="*/ 202 h 202"/>
                <a:gd name="T8" fmla="*/ 2 w 62"/>
                <a:gd name="T9" fmla="*/ 196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202">
                  <a:moveTo>
                    <a:pt x="2" y="196"/>
                  </a:moveTo>
                  <a:cubicBezTo>
                    <a:pt x="4" y="138"/>
                    <a:pt x="0" y="80"/>
                    <a:pt x="8" y="22"/>
                  </a:cubicBezTo>
                  <a:cubicBezTo>
                    <a:pt x="11" y="0"/>
                    <a:pt x="46" y="30"/>
                    <a:pt x="50" y="34"/>
                  </a:cubicBezTo>
                  <a:lnTo>
                    <a:pt x="62" y="202"/>
                  </a:lnTo>
                  <a:lnTo>
                    <a:pt x="2" y="196"/>
                  </a:lnTo>
                  <a:close/>
                </a:path>
              </a:pathLst>
            </a:custGeom>
            <a:solidFill>
              <a:srgbClr val="041612">
                <a:alpha val="66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35" name="Group 495"/>
          <p:cNvGrpSpPr>
            <a:grpSpLocks/>
          </p:cNvGrpSpPr>
          <p:nvPr/>
        </p:nvGrpSpPr>
        <p:grpSpPr bwMode="auto">
          <a:xfrm>
            <a:off x="381000" y="3187700"/>
            <a:ext cx="5446713" cy="2544763"/>
            <a:chOff x="240" y="2008"/>
            <a:chExt cx="3431" cy="1603"/>
          </a:xfrm>
        </p:grpSpPr>
        <p:sp>
          <p:nvSpPr>
            <p:cNvPr id="10733" name="Freeform 493"/>
            <p:cNvSpPr>
              <a:spLocks/>
            </p:cNvSpPr>
            <p:nvPr/>
          </p:nvSpPr>
          <p:spPr bwMode="auto">
            <a:xfrm>
              <a:off x="240" y="2008"/>
              <a:ext cx="1977" cy="435"/>
            </a:xfrm>
            <a:custGeom>
              <a:avLst/>
              <a:gdLst>
                <a:gd name="T0" fmla="*/ 1968 w 1977"/>
                <a:gd name="T1" fmla="*/ 328 h 435"/>
                <a:gd name="T2" fmla="*/ 1936 w 1977"/>
                <a:gd name="T3" fmla="*/ 424 h 435"/>
                <a:gd name="T4" fmla="*/ 1720 w 1977"/>
                <a:gd name="T5" fmla="*/ 392 h 435"/>
                <a:gd name="T6" fmla="*/ 1056 w 1977"/>
                <a:gd name="T7" fmla="*/ 384 h 435"/>
                <a:gd name="T8" fmla="*/ 344 w 1977"/>
                <a:gd name="T9" fmla="*/ 264 h 435"/>
                <a:gd name="T10" fmla="*/ 40 w 1977"/>
                <a:gd name="T11" fmla="*/ 104 h 435"/>
                <a:gd name="T12" fmla="*/ 104 w 1977"/>
                <a:gd name="T13" fmla="*/ 0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77" h="435">
                  <a:moveTo>
                    <a:pt x="1968" y="328"/>
                  </a:moveTo>
                  <a:cubicBezTo>
                    <a:pt x="1972" y="370"/>
                    <a:pt x="1977" y="413"/>
                    <a:pt x="1936" y="424"/>
                  </a:cubicBezTo>
                  <a:cubicBezTo>
                    <a:pt x="1895" y="435"/>
                    <a:pt x="1867" y="399"/>
                    <a:pt x="1720" y="392"/>
                  </a:cubicBezTo>
                  <a:cubicBezTo>
                    <a:pt x="1573" y="385"/>
                    <a:pt x="1285" y="405"/>
                    <a:pt x="1056" y="384"/>
                  </a:cubicBezTo>
                  <a:cubicBezTo>
                    <a:pt x="827" y="363"/>
                    <a:pt x="513" y="311"/>
                    <a:pt x="344" y="264"/>
                  </a:cubicBezTo>
                  <a:cubicBezTo>
                    <a:pt x="175" y="217"/>
                    <a:pt x="80" y="148"/>
                    <a:pt x="40" y="104"/>
                  </a:cubicBezTo>
                  <a:cubicBezTo>
                    <a:pt x="0" y="60"/>
                    <a:pt x="52" y="30"/>
                    <a:pt x="104" y="0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4" name="Freeform 494"/>
            <p:cNvSpPr>
              <a:spLocks/>
            </p:cNvSpPr>
            <p:nvPr/>
          </p:nvSpPr>
          <p:spPr bwMode="auto">
            <a:xfrm>
              <a:off x="3216" y="3520"/>
              <a:ext cx="455" cy="91"/>
            </a:xfrm>
            <a:custGeom>
              <a:avLst/>
              <a:gdLst>
                <a:gd name="T0" fmla="*/ 0 w 455"/>
                <a:gd name="T1" fmla="*/ 56 h 91"/>
                <a:gd name="T2" fmla="*/ 320 w 455"/>
                <a:gd name="T3" fmla="*/ 88 h 91"/>
                <a:gd name="T4" fmla="*/ 440 w 455"/>
                <a:gd name="T5" fmla="*/ 72 h 91"/>
                <a:gd name="T6" fmla="*/ 408 w 455"/>
                <a:gd name="T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5" h="91">
                  <a:moveTo>
                    <a:pt x="0" y="56"/>
                  </a:moveTo>
                  <a:cubicBezTo>
                    <a:pt x="123" y="70"/>
                    <a:pt x="247" y="85"/>
                    <a:pt x="320" y="88"/>
                  </a:cubicBezTo>
                  <a:cubicBezTo>
                    <a:pt x="393" y="91"/>
                    <a:pt x="425" y="87"/>
                    <a:pt x="440" y="72"/>
                  </a:cubicBezTo>
                  <a:cubicBezTo>
                    <a:pt x="455" y="57"/>
                    <a:pt x="431" y="28"/>
                    <a:pt x="408" y="0"/>
                  </a:cubicBezTo>
                </a:path>
              </a:pathLst>
            </a:custGeom>
            <a:noFill/>
            <a:ln w="38100" cmpd="sng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66" name="Group 526"/>
          <p:cNvGrpSpPr>
            <a:grpSpLocks/>
          </p:cNvGrpSpPr>
          <p:nvPr/>
        </p:nvGrpSpPr>
        <p:grpSpPr bwMode="auto">
          <a:xfrm>
            <a:off x="4165600" y="1784350"/>
            <a:ext cx="1030288" cy="1611313"/>
            <a:chOff x="2432" y="932"/>
            <a:chExt cx="649" cy="1015"/>
          </a:xfrm>
        </p:grpSpPr>
        <p:sp>
          <p:nvSpPr>
            <p:cNvPr id="10767" name="Rectangle 527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10768" name="Rectangle 528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9" name="Rectangle 529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0" name="Rectangle 530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1" name="Rectangle 531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2" name="Rectangle 532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3" name="Rectangle 533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4" name="AutoShape 534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5" name="Text Box 535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sp>
        <p:nvSpPr>
          <p:cNvPr id="10776" name="AutoShape 536"/>
          <p:cNvSpPr>
            <a:spLocks noChangeArrowheads="1"/>
          </p:cNvSpPr>
          <p:nvPr/>
        </p:nvSpPr>
        <p:spPr bwMode="auto">
          <a:xfrm rot="262429">
            <a:off x="4241800" y="2828925"/>
            <a:ext cx="685800" cy="666750"/>
          </a:xfrm>
          <a:prstGeom prst="hexagon">
            <a:avLst>
              <a:gd name="adj" fmla="val 25714"/>
              <a:gd name="vf" fmla="val 115470"/>
            </a:avLst>
          </a:prstGeom>
          <a:solidFill>
            <a:srgbClr val="5F5F5F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0" lon="20999999" rev="0"/>
            </a:camera>
            <a:lightRig rig="legacyFlat3" dir="r"/>
          </a:scene3d>
          <a:sp3d extrusionH="430200" prstMaterial="legacyMatte">
            <a:bevelT w="13500" h="13500" prst="angle"/>
            <a:bevelB w="13500" h="13500" prst="angle"/>
            <a:extrusionClr>
              <a:srgbClr val="5F5F5F"/>
            </a:extrusionClr>
            <a:contourClr>
              <a:srgbClr val="5F5F5F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777" name="Oval 537"/>
          <p:cNvSpPr>
            <a:spLocks noChangeArrowheads="1"/>
          </p:cNvSpPr>
          <p:nvPr/>
        </p:nvSpPr>
        <p:spPr bwMode="auto">
          <a:xfrm>
            <a:off x="4403725" y="3238500"/>
            <a:ext cx="114300" cy="146050"/>
          </a:xfrm>
          <a:prstGeom prst="ellipse">
            <a:avLst/>
          </a:prstGeom>
          <a:solidFill>
            <a:schemeClr val="bg2"/>
          </a:solidFill>
          <a:ln w="9525">
            <a:round/>
            <a:headEnd/>
            <a:tailEnd/>
          </a:ln>
          <a:effectLst/>
          <a:scene3d>
            <a:camera prst="legacyObliqueTopRight">
              <a:rot lat="0" lon="20999999" rev="0"/>
            </a:camera>
            <a:lightRig rig="legacyFlat3" dir="b"/>
          </a:scene3d>
          <a:sp3d extrusionH="303200" prstMaterial="legacyMatte">
            <a:bevelT w="13500" h="13500" prst="angle"/>
            <a:bevelB w="13500" h="13500" prst="angle"/>
            <a:extrusionClr>
              <a:schemeClr val="bg2"/>
            </a:extrusionClr>
            <a:contourClr>
              <a:schemeClr val="bg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0778" name="Freeform 538"/>
          <p:cNvSpPr>
            <a:spLocks/>
          </p:cNvSpPr>
          <p:nvPr/>
        </p:nvSpPr>
        <p:spPr bwMode="auto">
          <a:xfrm>
            <a:off x="2973388" y="3340100"/>
            <a:ext cx="2063750" cy="844550"/>
          </a:xfrm>
          <a:custGeom>
            <a:avLst/>
            <a:gdLst>
              <a:gd name="T0" fmla="*/ 281 w 2772"/>
              <a:gd name="T1" fmla="*/ 708 h 1171"/>
              <a:gd name="T2" fmla="*/ 125 w 2772"/>
              <a:gd name="T3" fmla="*/ 738 h 1171"/>
              <a:gd name="T4" fmla="*/ 53 w 2772"/>
              <a:gd name="T5" fmla="*/ 858 h 1171"/>
              <a:gd name="T6" fmla="*/ 35 w 2772"/>
              <a:gd name="T7" fmla="*/ 1050 h 1171"/>
              <a:gd name="T8" fmla="*/ 263 w 2772"/>
              <a:gd name="T9" fmla="*/ 1158 h 1171"/>
              <a:gd name="T10" fmla="*/ 863 w 2772"/>
              <a:gd name="T11" fmla="*/ 1128 h 1171"/>
              <a:gd name="T12" fmla="*/ 1445 w 2772"/>
              <a:gd name="T13" fmla="*/ 1104 h 1171"/>
              <a:gd name="T14" fmla="*/ 2171 w 2772"/>
              <a:gd name="T15" fmla="*/ 1020 h 1171"/>
              <a:gd name="T16" fmla="*/ 1493 w 2772"/>
              <a:gd name="T17" fmla="*/ 984 h 1171"/>
              <a:gd name="T18" fmla="*/ 1715 w 2772"/>
              <a:gd name="T19" fmla="*/ 1086 h 1171"/>
              <a:gd name="T20" fmla="*/ 2651 w 2772"/>
              <a:gd name="T21" fmla="*/ 1008 h 1171"/>
              <a:gd name="T22" fmla="*/ 1721 w 2772"/>
              <a:gd name="T23" fmla="*/ 972 h 1171"/>
              <a:gd name="T24" fmla="*/ 1343 w 2772"/>
              <a:gd name="T25" fmla="*/ 1074 h 1171"/>
              <a:gd name="T26" fmla="*/ 1685 w 2772"/>
              <a:gd name="T27" fmla="*/ 900 h 1171"/>
              <a:gd name="T28" fmla="*/ 2273 w 2772"/>
              <a:gd name="T29" fmla="*/ 1098 h 1171"/>
              <a:gd name="T30" fmla="*/ 2603 w 2772"/>
              <a:gd name="T31" fmla="*/ 846 h 1171"/>
              <a:gd name="T32" fmla="*/ 2075 w 2772"/>
              <a:gd name="T33" fmla="*/ 900 h 1171"/>
              <a:gd name="T34" fmla="*/ 1661 w 2772"/>
              <a:gd name="T35" fmla="*/ 1026 h 1171"/>
              <a:gd name="T36" fmla="*/ 1607 w 2772"/>
              <a:gd name="T37" fmla="*/ 846 h 1171"/>
              <a:gd name="T38" fmla="*/ 2171 w 2772"/>
              <a:gd name="T39" fmla="*/ 1044 h 1171"/>
              <a:gd name="T40" fmla="*/ 2735 w 2772"/>
              <a:gd name="T41" fmla="*/ 936 h 1171"/>
              <a:gd name="T42" fmla="*/ 2255 w 2772"/>
              <a:gd name="T43" fmla="*/ 882 h 1171"/>
              <a:gd name="T44" fmla="*/ 1847 w 2772"/>
              <a:gd name="T45" fmla="*/ 1062 h 1171"/>
              <a:gd name="T46" fmla="*/ 1625 w 2772"/>
              <a:gd name="T47" fmla="*/ 798 h 1171"/>
              <a:gd name="T48" fmla="*/ 2063 w 2772"/>
              <a:gd name="T49" fmla="*/ 966 h 1171"/>
              <a:gd name="T50" fmla="*/ 2741 w 2772"/>
              <a:gd name="T51" fmla="*/ 900 h 1171"/>
              <a:gd name="T52" fmla="*/ 2249 w 2772"/>
              <a:gd name="T53" fmla="*/ 684 h 1171"/>
              <a:gd name="T54" fmla="*/ 1931 w 2772"/>
              <a:gd name="T55" fmla="*/ 180 h 1171"/>
              <a:gd name="T56" fmla="*/ 1931 w 2772"/>
              <a:gd name="T57" fmla="*/ 0 h 11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72" h="1171">
                <a:moveTo>
                  <a:pt x="281" y="708"/>
                </a:moveTo>
                <a:cubicBezTo>
                  <a:pt x="222" y="710"/>
                  <a:pt x="163" y="713"/>
                  <a:pt x="125" y="738"/>
                </a:cubicBezTo>
                <a:cubicBezTo>
                  <a:pt x="87" y="763"/>
                  <a:pt x="68" y="806"/>
                  <a:pt x="53" y="858"/>
                </a:cubicBezTo>
                <a:cubicBezTo>
                  <a:pt x="38" y="910"/>
                  <a:pt x="0" y="1000"/>
                  <a:pt x="35" y="1050"/>
                </a:cubicBezTo>
                <a:cubicBezTo>
                  <a:pt x="70" y="1100"/>
                  <a:pt x="125" y="1145"/>
                  <a:pt x="263" y="1158"/>
                </a:cubicBezTo>
                <a:cubicBezTo>
                  <a:pt x="401" y="1171"/>
                  <a:pt x="666" y="1137"/>
                  <a:pt x="863" y="1128"/>
                </a:cubicBezTo>
                <a:cubicBezTo>
                  <a:pt x="1060" y="1119"/>
                  <a:pt x="1227" y="1122"/>
                  <a:pt x="1445" y="1104"/>
                </a:cubicBezTo>
                <a:cubicBezTo>
                  <a:pt x="1663" y="1086"/>
                  <a:pt x="2163" y="1040"/>
                  <a:pt x="2171" y="1020"/>
                </a:cubicBezTo>
                <a:cubicBezTo>
                  <a:pt x="2179" y="1000"/>
                  <a:pt x="1569" y="973"/>
                  <a:pt x="1493" y="984"/>
                </a:cubicBezTo>
                <a:cubicBezTo>
                  <a:pt x="1417" y="995"/>
                  <a:pt x="1522" y="1082"/>
                  <a:pt x="1715" y="1086"/>
                </a:cubicBezTo>
                <a:cubicBezTo>
                  <a:pt x="1908" y="1090"/>
                  <a:pt x="2650" y="1027"/>
                  <a:pt x="2651" y="1008"/>
                </a:cubicBezTo>
                <a:cubicBezTo>
                  <a:pt x="2652" y="989"/>
                  <a:pt x="1939" y="961"/>
                  <a:pt x="1721" y="972"/>
                </a:cubicBezTo>
                <a:cubicBezTo>
                  <a:pt x="1503" y="983"/>
                  <a:pt x="1349" y="1086"/>
                  <a:pt x="1343" y="1074"/>
                </a:cubicBezTo>
                <a:cubicBezTo>
                  <a:pt x="1337" y="1062"/>
                  <a:pt x="1530" y="896"/>
                  <a:pt x="1685" y="900"/>
                </a:cubicBezTo>
                <a:cubicBezTo>
                  <a:pt x="1840" y="904"/>
                  <a:pt x="2120" y="1107"/>
                  <a:pt x="2273" y="1098"/>
                </a:cubicBezTo>
                <a:cubicBezTo>
                  <a:pt x="2426" y="1089"/>
                  <a:pt x="2636" y="879"/>
                  <a:pt x="2603" y="846"/>
                </a:cubicBezTo>
                <a:cubicBezTo>
                  <a:pt x="2570" y="813"/>
                  <a:pt x="2232" y="870"/>
                  <a:pt x="2075" y="900"/>
                </a:cubicBezTo>
                <a:cubicBezTo>
                  <a:pt x="1918" y="930"/>
                  <a:pt x="1739" y="1035"/>
                  <a:pt x="1661" y="1026"/>
                </a:cubicBezTo>
                <a:cubicBezTo>
                  <a:pt x="1583" y="1017"/>
                  <a:pt x="1522" y="843"/>
                  <a:pt x="1607" y="846"/>
                </a:cubicBezTo>
                <a:cubicBezTo>
                  <a:pt x="1692" y="849"/>
                  <a:pt x="1983" y="1029"/>
                  <a:pt x="2171" y="1044"/>
                </a:cubicBezTo>
                <a:cubicBezTo>
                  <a:pt x="2359" y="1059"/>
                  <a:pt x="2721" y="963"/>
                  <a:pt x="2735" y="936"/>
                </a:cubicBezTo>
                <a:cubicBezTo>
                  <a:pt x="2749" y="909"/>
                  <a:pt x="2403" y="861"/>
                  <a:pt x="2255" y="882"/>
                </a:cubicBezTo>
                <a:cubicBezTo>
                  <a:pt x="2107" y="903"/>
                  <a:pt x="1952" y="1076"/>
                  <a:pt x="1847" y="1062"/>
                </a:cubicBezTo>
                <a:cubicBezTo>
                  <a:pt x="1742" y="1048"/>
                  <a:pt x="1589" y="814"/>
                  <a:pt x="1625" y="798"/>
                </a:cubicBezTo>
                <a:cubicBezTo>
                  <a:pt x="1661" y="782"/>
                  <a:pt x="1877" y="949"/>
                  <a:pt x="2063" y="966"/>
                </a:cubicBezTo>
                <a:cubicBezTo>
                  <a:pt x="2249" y="983"/>
                  <a:pt x="2710" y="947"/>
                  <a:pt x="2741" y="900"/>
                </a:cubicBezTo>
                <a:cubicBezTo>
                  <a:pt x="2772" y="853"/>
                  <a:pt x="2384" y="804"/>
                  <a:pt x="2249" y="684"/>
                </a:cubicBezTo>
                <a:cubicBezTo>
                  <a:pt x="2114" y="564"/>
                  <a:pt x="1984" y="294"/>
                  <a:pt x="1931" y="180"/>
                </a:cubicBezTo>
                <a:cubicBezTo>
                  <a:pt x="1878" y="66"/>
                  <a:pt x="1904" y="33"/>
                  <a:pt x="1931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79" name="Freeform 539"/>
          <p:cNvSpPr>
            <a:spLocks/>
          </p:cNvSpPr>
          <p:nvPr/>
        </p:nvSpPr>
        <p:spPr bwMode="auto">
          <a:xfrm>
            <a:off x="4411663" y="3963988"/>
            <a:ext cx="106362" cy="190500"/>
          </a:xfrm>
          <a:custGeom>
            <a:avLst/>
            <a:gdLst>
              <a:gd name="T0" fmla="*/ 0 w 153"/>
              <a:gd name="T1" fmla="*/ 18 h 174"/>
              <a:gd name="T2" fmla="*/ 120 w 153"/>
              <a:gd name="T3" fmla="*/ 18 h 174"/>
              <a:gd name="T4" fmla="*/ 150 w 153"/>
              <a:gd name="T5" fmla="*/ 126 h 174"/>
              <a:gd name="T6" fmla="*/ 102 w 153"/>
              <a:gd name="T7" fmla="*/ 174 h 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3" h="174">
                <a:moveTo>
                  <a:pt x="0" y="18"/>
                </a:moveTo>
                <a:cubicBezTo>
                  <a:pt x="47" y="9"/>
                  <a:pt x="95" y="0"/>
                  <a:pt x="120" y="18"/>
                </a:cubicBezTo>
                <a:cubicBezTo>
                  <a:pt x="145" y="36"/>
                  <a:pt x="153" y="100"/>
                  <a:pt x="150" y="126"/>
                </a:cubicBezTo>
                <a:cubicBezTo>
                  <a:pt x="147" y="152"/>
                  <a:pt x="124" y="163"/>
                  <a:pt x="102" y="174"/>
                </a:cubicBezTo>
              </a:path>
            </a:pathLst>
          </a:custGeom>
          <a:noFill/>
          <a:ln w="38100" cmpd="sng">
            <a:solidFill>
              <a:srgbClr val="4D4D4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731" name="Group 491"/>
          <p:cNvGrpSpPr>
            <a:grpSpLocks/>
          </p:cNvGrpSpPr>
          <p:nvPr/>
        </p:nvGrpSpPr>
        <p:grpSpPr bwMode="auto">
          <a:xfrm>
            <a:off x="3424238" y="3660775"/>
            <a:ext cx="5764212" cy="2392363"/>
            <a:chOff x="2157" y="2306"/>
            <a:chExt cx="3631" cy="1507"/>
          </a:xfrm>
        </p:grpSpPr>
        <p:grpSp>
          <p:nvGrpSpPr>
            <p:cNvPr id="10729" name="Group 489"/>
            <p:cNvGrpSpPr>
              <a:grpSpLocks/>
            </p:cNvGrpSpPr>
            <p:nvPr/>
          </p:nvGrpSpPr>
          <p:grpSpPr bwMode="auto">
            <a:xfrm>
              <a:off x="2157" y="2306"/>
              <a:ext cx="2670" cy="271"/>
              <a:chOff x="2157" y="2306"/>
              <a:chExt cx="2670" cy="271"/>
            </a:xfrm>
          </p:grpSpPr>
          <p:sp>
            <p:nvSpPr>
              <p:cNvPr id="10720" name="Oval 480"/>
              <p:cNvSpPr>
                <a:spLocks noChangeArrowheads="1"/>
              </p:cNvSpPr>
              <p:nvPr/>
            </p:nvSpPr>
            <p:spPr bwMode="auto">
              <a:xfrm>
                <a:off x="2157" y="2306"/>
                <a:ext cx="98" cy="84"/>
              </a:xfrm>
              <a:prstGeom prst="ellipse">
                <a:avLst/>
              </a:prstGeom>
              <a:solidFill>
                <a:srgbClr val="FF0000">
                  <a:alpha val="46001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1" name="Freeform 481"/>
              <p:cNvSpPr>
                <a:spLocks/>
              </p:cNvSpPr>
              <p:nvPr/>
            </p:nvSpPr>
            <p:spPr bwMode="auto">
              <a:xfrm>
                <a:off x="2172" y="2324"/>
                <a:ext cx="973" cy="151"/>
              </a:xfrm>
              <a:custGeom>
                <a:avLst/>
                <a:gdLst>
                  <a:gd name="T0" fmla="*/ 0 w 1086"/>
                  <a:gd name="T1" fmla="*/ 72 h 276"/>
                  <a:gd name="T2" fmla="*/ 1086 w 1086"/>
                  <a:gd name="T3" fmla="*/ 276 h 276"/>
                  <a:gd name="T4" fmla="*/ 78 w 1086"/>
                  <a:gd name="T5" fmla="*/ 0 h 276"/>
                  <a:gd name="T6" fmla="*/ 0 w 1086"/>
                  <a:gd name="T7" fmla="*/ 72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6" h="276">
                    <a:moveTo>
                      <a:pt x="0" y="72"/>
                    </a:moveTo>
                    <a:lnTo>
                      <a:pt x="1086" y="276"/>
                    </a:lnTo>
                    <a:lnTo>
                      <a:pt x="78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000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2" name="Text Box 482"/>
              <p:cNvSpPr txBox="1">
                <a:spLocks noChangeArrowheads="1"/>
              </p:cNvSpPr>
              <p:nvPr/>
            </p:nvSpPr>
            <p:spPr bwMode="auto">
              <a:xfrm>
                <a:off x="3095" y="2346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00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1"/>
                    </a:solidFill>
                  </a:rPr>
                  <a:t>Data Transfer Chord Port</a:t>
                </a:r>
              </a:p>
            </p:txBody>
          </p:sp>
        </p:grpSp>
        <p:grpSp>
          <p:nvGrpSpPr>
            <p:cNvPr id="10730" name="Group 490"/>
            <p:cNvGrpSpPr>
              <a:grpSpLocks/>
            </p:cNvGrpSpPr>
            <p:nvPr/>
          </p:nvGrpSpPr>
          <p:grpSpPr bwMode="auto">
            <a:xfrm>
              <a:off x="3165" y="3515"/>
              <a:ext cx="2623" cy="298"/>
              <a:chOff x="3165" y="3515"/>
              <a:chExt cx="2623" cy="298"/>
            </a:xfrm>
          </p:grpSpPr>
          <p:sp>
            <p:nvSpPr>
              <p:cNvPr id="10726" name="Oval 486"/>
              <p:cNvSpPr>
                <a:spLocks noChangeArrowheads="1"/>
              </p:cNvSpPr>
              <p:nvPr/>
            </p:nvSpPr>
            <p:spPr bwMode="auto">
              <a:xfrm>
                <a:off x="3165" y="3515"/>
                <a:ext cx="109" cy="106"/>
              </a:xfrm>
              <a:prstGeom prst="ellipse">
                <a:avLst/>
              </a:prstGeom>
              <a:solidFill>
                <a:srgbClr val="FF0000">
                  <a:alpha val="73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7" name="Freeform 487"/>
              <p:cNvSpPr>
                <a:spLocks/>
              </p:cNvSpPr>
              <p:nvPr/>
            </p:nvSpPr>
            <p:spPr bwMode="auto">
              <a:xfrm>
                <a:off x="3179" y="3559"/>
                <a:ext cx="912" cy="151"/>
              </a:xfrm>
              <a:custGeom>
                <a:avLst/>
                <a:gdLst>
                  <a:gd name="T0" fmla="*/ 0 w 1086"/>
                  <a:gd name="T1" fmla="*/ 72 h 276"/>
                  <a:gd name="T2" fmla="*/ 1086 w 1086"/>
                  <a:gd name="T3" fmla="*/ 276 h 276"/>
                  <a:gd name="T4" fmla="*/ 78 w 1086"/>
                  <a:gd name="T5" fmla="*/ 0 h 276"/>
                  <a:gd name="T6" fmla="*/ 0 w 1086"/>
                  <a:gd name="T7" fmla="*/ 72 h 2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086" h="276">
                    <a:moveTo>
                      <a:pt x="0" y="72"/>
                    </a:moveTo>
                    <a:lnTo>
                      <a:pt x="1086" y="276"/>
                    </a:lnTo>
                    <a:lnTo>
                      <a:pt x="78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0000">
                  <a:alpha val="50999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28" name="Text Box 488"/>
              <p:cNvSpPr txBox="1">
                <a:spLocks noChangeArrowheads="1"/>
              </p:cNvSpPr>
              <p:nvPr/>
            </p:nvSpPr>
            <p:spPr bwMode="auto">
              <a:xfrm>
                <a:off x="4056" y="3582"/>
                <a:ext cx="173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>
                    <a:solidFill>
                      <a:schemeClr val="bg1"/>
                    </a:solidFill>
                  </a:rPr>
                  <a:t>Data Transfer Chord Port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0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5" name="Freeform 21"/>
          <p:cNvSpPr>
            <a:spLocks/>
          </p:cNvSpPr>
          <p:nvPr/>
        </p:nvSpPr>
        <p:spPr bwMode="auto">
          <a:xfrm flipH="1">
            <a:off x="3327400" y="4114800"/>
            <a:ext cx="469900" cy="1371600"/>
          </a:xfrm>
          <a:custGeom>
            <a:avLst/>
            <a:gdLst>
              <a:gd name="T0" fmla="*/ 8 w 328"/>
              <a:gd name="T1" fmla="*/ 864 h 864"/>
              <a:gd name="T2" fmla="*/ 328 w 328"/>
              <a:gd name="T3" fmla="*/ 864 h 864"/>
              <a:gd name="T4" fmla="*/ 328 w 328"/>
              <a:gd name="T5" fmla="*/ 568 h 864"/>
              <a:gd name="T6" fmla="*/ 48 w 328"/>
              <a:gd name="T7" fmla="*/ 568 h 864"/>
              <a:gd name="T8" fmla="*/ 328 w 328"/>
              <a:gd name="T9" fmla="*/ 568 h 864"/>
              <a:gd name="T10" fmla="*/ 328 w 328"/>
              <a:gd name="T11" fmla="*/ 264 h 864"/>
              <a:gd name="T12" fmla="*/ 0 w 328"/>
              <a:gd name="T13" fmla="*/ 264 h 864"/>
              <a:gd name="T14" fmla="*/ 328 w 328"/>
              <a:gd name="T15" fmla="*/ 264 h 864"/>
              <a:gd name="T16" fmla="*/ 328 w 328"/>
              <a:gd name="T17" fmla="*/ 0 h 864"/>
              <a:gd name="T18" fmla="*/ 64 w 328"/>
              <a:gd name="T19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" h="864">
                <a:moveTo>
                  <a:pt x="8" y="864"/>
                </a:moveTo>
                <a:lnTo>
                  <a:pt x="328" y="864"/>
                </a:lnTo>
                <a:lnTo>
                  <a:pt x="328" y="568"/>
                </a:lnTo>
                <a:lnTo>
                  <a:pt x="48" y="568"/>
                </a:lnTo>
                <a:lnTo>
                  <a:pt x="328" y="568"/>
                </a:lnTo>
                <a:lnTo>
                  <a:pt x="328" y="264"/>
                </a:lnTo>
                <a:lnTo>
                  <a:pt x="0" y="264"/>
                </a:lnTo>
                <a:lnTo>
                  <a:pt x="328" y="264"/>
                </a:lnTo>
                <a:lnTo>
                  <a:pt x="328" y="0"/>
                </a:lnTo>
                <a:lnTo>
                  <a:pt x="64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Freeform 20"/>
          <p:cNvSpPr>
            <a:spLocks/>
          </p:cNvSpPr>
          <p:nvPr/>
        </p:nvSpPr>
        <p:spPr bwMode="auto">
          <a:xfrm>
            <a:off x="5257800" y="4102100"/>
            <a:ext cx="520700" cy="1371600"/>
          </a:xfrm>
          <a:custGeom>
            <a:avLst/>
            <a:gdLst>
              <a:gd name="T0" fmla="*/ 8 w 328"/>
              <a:gd name="T1" fmla="*/ 864 h 864"/>
              <a:gd name="T2" fmla="*/ 328 w 328"/>
              <a:gd name="T3" fmla="*/ 864 h 864"/>
              <a:gd name="T4" fmla="*/ 328 w 328"/>
              <a:gd name="T5" fmla="*/ 568 h 864"/>
              <a:gd name="T6" fmla="*/ 48 w 328"/>
              <a:gd name="T7" fmla="*/ 568 h 864"/>
              <a:gd name="T8" fmla="*/ 328 w 328"/>
              <a:gd name="T9" fmla="*/ 568 h 864"/>
              <a:gd name="T10" fmla="*/ 328 w 328"/>
              <a:gd name="T11" fmla="*/ 264 h 864"/>
              <a:gd name="T12" fmla="*/ 0 w 328"/>
              <a:gd name="T13" fmla="*/ 264 h 864"/>
              <a:gd name="T14" fmla="*/ 328 w 328"/>
              <a:gd name="T15" fmla="*/ 264 h 864"/>
              <a:gd name="T16" fmla="*/ 328 w 328"/>
              <a:gd name="T17" fmla="*/ 0 h 864"/>
              <a:gd name="T18" fmla="*/ 64 w 328"/>
              <a:gd name="T19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8" h="864">
                <a:moveTo>
                  <a:pt x="8" y="864"/>
                </a:moveTo>
                <a:lnTo>
                  <a:pt x="328" y="864"/>
                </a:lnTo>
                <a:lnTo>
                  <a:pt x="328" y="568"/>
                </a:lnTo>
                <a:lnTo>
                  <a:pt x="48" y="568"/>
                </a:lnTo>
                <a:lnTo>
                  <a:pt x="328" y="568"/>
                </a:lnTo>
                <a:lnTo>
                  <a:pt x="328" y="264"/>
                </a:lnTo>
                <a:lnTo>
                  <a:pt x="0" y="264"/>
                </a:lnTo>
                <a:lnTo>
                  <a:pt x="328" y="264"/>
                </a:lnTo>
                <a:lnTo>
                  <a:pt x="328" y="0"/>
                </a:lnTo>
                <a:lnTo>
                  <a:pt x="64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177925" y="3160713"/>
            <a:ext cx="681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0000FF"/>
                </a:solidFill>
              </a:rPr>
              <a:t>The Calculator Is Now Ready For Use With A Variety Sensors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768725" y="3884613"/>
            <a:ext cx="160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solidFill>
                  <a:schemeClr val="bg1"/>
                </a:solidFill>
              </a:rPr>
              <a:t>Menu Options</a:t>
            </a:r>
            <a:endParaRPr lang="en-US" altLang="en-US" u="sng">
              <a:solidFill>
                <a:schemeClr val="bg1"/>
              </a:solidFill>
            </a:endParaRPr>
          </a:p>
        </p:txBody>
      </p:sp>
      <p:sp>
        <p:nvSpPr>
          <p:cNvPr id="16390" name="Rectangl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692525" y="4386263"/>
            <a:ext cx="1762125" cy="346075"/>
          </a:xfrm>
          <a:prstGeom prst="rect">
            <a:avLst/>
          </a:prstGeom>
          <a:solidFill>
            <a:srgbClr val="11111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00FF00"/>
                </a:solidFill>
              </a:rPr>
              <a:t>Back to Beginning</a:t>
            </a:r>
          </a:p>
        </p:txBody>
      </p:sp>
      <p:sp>
        <p:nvSpPr>
          <p:cNvPr id="16391" name="Rectangle 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71888" y="4841875"/>
            <a:ext cx="1762125" cy="320675"/>
          </a:xfrm>
          <a:prstGeom prst="rect">
            <a:avLst/>
          </a:prstGeom>
          <a:solidFill>
            <a:srgbClr val="11111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FFFF00"/>
                </a:solidFill>
              </a:rPr>
              <a:t>Previous Slide</a:t>
            </a:r>
          </a:p>
        </p:txBody>
      </p:sp>
      <p:sp>
        <p:nvSpPr>
          <p:cNvPr id="16392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03638" y="5286375"/>
            <a:ext cx="1724025" cy="320675"/>
          </a:xfrm>
          <a:prstGeom prst="rect">
            <a:avLst/>
          </a:prstGeom>
          <a:solidFill>
            <a:srgbClr val="11111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FF0000"/>
                </a:solidFill>
              </a:rPr>
              <a:t>Finished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476625" y="3205163"/>
            <a:ext cx="21859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b="1" u="sng">
                <a:solidFill>
                  <a:srgbClr val="FF0000"/>
                </a:solidFill>
              </a:rPr>
              <a:t>End of Tutorial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" y="2444750"/>
            <a:ext cx="3975100" cy="29813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52963" y="1968500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>
                <a:solidFill>
                  <a:srgbClr val="33CCFF"/>
                </a:solidFill>
              </a:rPr>
              <a:t>Menu Options: Click on Links To…</a:t>
            </a:r>
            <a:endParaRPr lang="en-US" altLang="en-US" b="1" u="sng">
              <a:solidFill>
                <a:srgbClr val="33CCFF"/>
              </a:solidFill>
            </a:endParaRPr>
          </a:p>
        </p:txBody>
      </p:sp>
      <p:sp>
        <p:nvSpPr>
          <p:cNvPr id="2151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586288" y="3665538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21514" name="Rectangle 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592638" y="4186238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711200" y="1295400"/>
            <a:ext cx="889000" cy="1231900"/>
          </a:xfrm>
          <a:custGeom>
            <a:avLst/>
            <a:gdLst>
              <a:gd name="T0" fmla="*/ 0 w 560"/>
              <a:gd name="T1" fmla="*/ 776 h 776"/>
              <a:gd name="T2" fmla="*/ 0 w 560"/>
              <a:gd name="T3" fmla="*/ 0 h 776"/>
              <a:gd name="T4" fmla="*/ 560 w 560"/>
              <a:gd name="T5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0" h="776">
                <a:moveTo>
                  <a:pt x="0" y="776"/>
                </a:moveTo>
                <a:lnTo>
                  <a:pt x="0" y="0"/>
                </a:lnTo>
                <a:lnTo>
                  <a:pt x="560" y="0"/>
                </a:lnTo>
              </a:path>
            </a:pathLst>
          </a:custGeom>
          <a:noFill/>
          <a:ln w="9525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685925" y="1103313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CCFF"/>
                </a:solidFill>
              </a:rPr>
              <a:t>Step # </a:t>
            </a:r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1409700" y="1689100"/>
            <a:ext cx="889000" cy="825500"/>
          </a:xfrm>
          <a:custGeom>
            <a:avLst/>
            <a:gdLst>
              <a:gd name="T0" fmla="*/ 0 w 560"/>
              <a:gd name="T1" fmla="*/ 776 h 776"/>
              <a:gd name="T2" fmla="*/ 0 w 560"/>
              <a:gd name="T3" fmla="*/ 0 h 776"/>
              <a:gd name="T4" fmla="*/ 560 w 560"/>
              <a:gd name="T5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0" h="776">
                <a:moveTo>
                  <a:pt x="0" y="776"/>
                </a:moveTo>
                <a:lnTo>
                  <a:pt x="0" y="0"/>
                </a:lnTo>
                <a:lnTo>
                  <a:pt x="560" y="0"/>
                </a:lnTo>
              </a:path>
            </a:pathLst>
          </a:custGeom>
          <a:noFill/>
          <a:ln w="9525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359025" y="1484313"/>
            <a:ext cx="363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33CCFF"/>
                </a:solidFill>
              </a:rPr>
              <a:t>Location of Written Instructions</a:t>
            </a:r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3748088" y="2143125"/>
            <a:ext cx="889000" cy="279400"/>
          </a:xfrm>
          <a:custGeom>
            <a:avLst/>
            <a:gdLst>
              <a:gd name="T0" fmla="*/ 0 w 560"/>
              <a:gd name="T1" fmla="*/ 776 h 776"/>
              <a:gd name="T2" fmla="*/ 0 w 560"/>
              <a:gd name="T3" fmla="*/ 0 h 776"/>
              <a:gd name="T4" fmla="*/ 560 w 560"/>
              <a:gd name="T5" fmla="*/ 0 h 7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60" h="776">
                <a:moveTo>
                  <a:pt x="0" y="776"/>
                </a:moveTo>
                <a:lnTo>
                  <a:pt x="0" y="0"/>
                </a:lnTo>
                <a:lnTo>
                  <a:pt x="560" y="0"/>
                </a:lnTo>
              </a:path>
            </a:pathLst>
          </a:custGeom>
          <a:noFill/>
          <a:ln w="9525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6219825" y="3173413"/>
            <a:ext cx="2497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</a:rPr>
              <a:t>Link</a:t>
            </a:r>
            <a:r>
              <a:rPr lang="en-US" altLang="en-US" sz="1400" b="1">
                <a:solidFill>
                  <a:srgbClr val="33CCFF"/>
                </a:solidFill>
              </a:rPr>
              <a:t>: Go to Preceding Slide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6232525" y="3567113"/>
            <a:ext cx="22971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</a:rPr>
              <a:t>Link</a:t>
            </a:r>
            <a:r>
              <a:rPr lang="en-US" altLang="en-US" sz="1400" b="1">
                <a:solidFill>
                  <a:srgbClr val="33CCFF"/>
                </a:solidFill>
              </a:rPr>
              <a:t>: Watch Current Slide Animations Again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6232525" y="4189413"/>
            <a:ext cx="2576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</a:rPr>
              <a:t>Link</a:t>
            </a:r>
            <a:r>
              <a:rPr lang="en-US" altLang="en-US" sz="1400" b="1">
                <a:solidFill>
                  <a:srgbClr val="33CCFF"/>
                </a:solidFill>
              </a:rPr>
              <a:t>: Advance to Next Slide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3463925" y="26988"/>
            <a:ext cx="2222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 u="sng">
                <a:solidFill>
                  <a:schemeClr val="bg1"/>
                </a:solidFill>
              </a:rPr>
              <a:t>Instructions</a:t>
            </a:r>
          </a:p>
        </p:txBody>
      </p:sp>
      <p:sp>
        <p:nvSpPr>
          <p:cNvPr id="21512" name="Rectangle 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4581525" y="3159125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4991100" y="2374900"/>
            <a:ext cx="838200" cy="698500"/>
          </a:xfrm>
          <a:custGeom>
            <a:avLst/>
            <a:gdLst>
              <a:gd name="T0" fmla="*/ 0 w 528"/>
              <a:gd name="T1" fmla="*/ 432 h 440"/>
              <a:gd name="T2" fmla="*/ 0 w 528"/>
              <a:gd name="T3" fmla="*/ 192 h 440"/>
              <a:gd name="T4" fmla="*/ 256 w 528"/>
              <a:gd name="T5" fmla="*/ 192 h 440"/>
              <a:gd name="T6" fmla="*/ 256 w 528"/>
              <a:gd name="T7" fmla="*/ 0 h 440"/>
              <a:gd name="T8" fmla="*/ 256 w 528"/>
              <a:gd name="T9" fmla="*/ 192 h 440"/>
              <a:gd name="T10" fmla="*/ 528 w 528"/>
              <a:gd name="T11" fmla="*/ 192 h 440"/>
              <a:gd name="T12" fmla="*/ 528 w 528"/>
              <a:gd name="T13" fmla="*/ 440 h 4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28" h="440">
                <a:moveTo>
                  <a:pt x="0" y="432"/>
                </a:moveTo>
                <a:lnTo>
                  <a:pt x="0" y="192"/>
                </a:lnTo>
                <a:lnTo>
                  <a:pt x="256" y="192"/>
                </a:lnTo>
                <a:lnTo>
                  <a:pt x="256" y="0"/>
                </a:lnTo>
                <a:lnTo>
                  <a:pt x="256" y="192"/>
                </a:lnTo>
                <a:lnTo>
                  <a:pt x="528" y="192"/>
                </a:lnTo>
                <a:lnTo>
                  <a:pt x="528" y="440"/>
                </a:lnTo>
              </a:path>
            </a:pathLst>
          </a:custGeom>
          <a:noFill/>
          <a:ln w="9525">
            <a:solidFill>
              <a:srgbClr val="33CC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AutoShape 25"/>
          <p:cNvSpPr>
            <a:spLocks noChangeArrowheads="1"/>
          </p:cNvSpPr>
          <p:nvPr/>
        </p:nvSpPr>
        <p:spPr bwMode="auto">
          <a:xfrm>
            <a:off x="4943475" y="3019425"/>
            <a:ext cx="88900" cy="88900"/>
          </a:xfrm>
          <a:prstGeom prst="flowChartMerge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AutoShape 26"/>
          <p:cNvSpPr>
            <a:spLocks noChangeArrowheads="1"/>
          </p:cNvSpPr>
          <p:nvPr/>
        </p:nvSpPr>
        <p:spPr bwMode="auto">
          <a:xfrm>
            <a:off x="5781675" y="3032125"/>
            <a:ext cx="88900" cy="88900"/>
          </a:xfrm>
          <a:prstGeom prst="flowChartMerge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42" name="Group 38"/>
          <p:cNvGrpSpPr>
            <a:grpSpLocks/>
          </p:cNvGrpSpPr>
          <p:nvPr/>
        </p:nvGrpSpPr>
        <p:grpSpPr bwMode="auto">
          <a:xfrm rot="-1316949">
            <a:off x="3729038" y="3162300"/>
            <a:ext cx="47625" cy="76200"/>
            <a:chOff x="4142" y="3310"/>
            <a:chExt cx="200" cy="274"/>
          </a:xfrm>
        </p:grpSpPr>
        <p:sp>
          <p:nvSpPr>
            <p:cNvPr id="21540" name="Freeform 36"/>
            <p:cNvSpPr>
              <a:spLocks/>
            </p:cNvSpPr>
            <p:nvPr/>
          </p:nvSpPr>
          <p:spPr bwMode="auto">
            <a:xfrm>
              <a:off x="4142" y="3310"/>
              <a:ext cx="200" cy="201"/>
            </a:xfrm>
            <a:custGeom>
              <a:avLst/>
              <a:gdLst>
                <a:gd name="T0" fmla="*/ 0 w 777"/>
                <a:gd name="T1" fmla="*/ 329 h 329"/>
                <a:gd name="T2" fmla="*/ 393 w 777"/>
                <a:gd name="T3" fmla="*/ 0 h 329"/>
                <a:gd name="T4" fmla="*/ 777 w 777"/>
                <a:gd name="T5" fmla="*/ 329 h 329"/>
                <a:gd name="T6" fmla="*/ 402 w 777"/>
                <a:gd name="T7" fmla="*/ 210 h 329"/>
                <a:gd name="T8" fmla="*/ 0 w 777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7" h="329">
                  <a:moveTo>
                    <a:pt x="0" y="329"/>
                  </a:moveTo>
                  <a:lnTo>
                    <a:pt x="393" y="0"/>
                  </a:lnTo>
                  <a:lnTo>
                    <a:pt x="777" y="329"/>
                  </a:lnTo>
                  <a:lnTo>
                    <a:pt x="402" y="210"/>
                  </a:lnTo>
                  <a:lnTo>
                    <a:pt x="0" y="32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1" name="Rectangle 37"/>
            <p:cNvSpPr>
              <a:spLocks noChangeArrowheads="1"/>
            </p:cNvSpPr>
            <p:nvPr/>
          </p:nvSpPr>
          <p:spPr bwMode="auto">
            <a:xfrm>
              <a:off x="4233" y="3374"/>
              <a:ext cx="27" cy="2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6575" y="2911475"/>
            <a:ext cx="80692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4000" b="1" u="sng">
                <a:solidFill>
                  <a:schemeClr val="bg1"/>
                </a:solidFill>
              </a:rPr>
              <a:t>Tutorial 1</a:t>
            </a:r>
            <a:endParaRPr lang="en-US" altLang="en-US" b="1" u="sng">
              <a:solidFill>
                <a:schemeClr val="bg1"/>
              </a:solidFill>
            </a:endParaRPr>
          </a:p>
          <a:p>
            <a:pPr algn="ctr"/>
            <a:r>
              <a:rPr lang="en-US" altLang="en-US" sz="2000" b="1">
                <a:solidFill>
                  <a:srgbClr val="0099FF"/>
                </a:solidFill>
              </a:rPr>
              <a:t>Basics of Setting Up the LabPro Calculator For Use With Sensors</a:t>
            </a:r>
          </a:p>
        </p:txBody>
      </p:sp>
      <p:sp>
        <p:nvSpPr>
          <p:cNvPr id="6505" name="Rectangle 36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773488" y="4233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6506" name="Rectangle 3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765550" y="4676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6507" name="Rectangle 3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771900" y="5133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6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505" grpId="0" animBg="1"/>
      <p:bldP spid="6506" grpId="0" animBg="1"/>
      <p:bldP spid="65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Walnut"/>
          <p:cNvSpPr>
            <a:spLocks noChangeArrowheads="1"/>
          </p:cNvSpPr>
          <p:nvPr/>
        </p:nvSpPr>
        <p:spPr bwMode="auto">
          <a:xfrm>
            <a:off x="-685800" y="1019175"/>
            <a:ext cx="10880725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5400000">
            <a:off x="990600" y="1905000"/>
            <a:ext cx="2590800" cy="1524000"/>
          </a:xfrm>
          <a:prstGeom prst="flowChartAlternateProcess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Bottom">
              <a:rot lat="20999999" lon="0" rev="0"/>
            </a:camera>
            <a:lightRig rig="legacyFlat3" dir="t"/>
          </a:scene3d>
          <a:sp3d extrusionH="379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 rot="5400000">
            <a:off x="1468438" y="2228850"/>
            <a:ext cx="1639887" cy="747713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1585913" y="3671888"/>
            <a:ext cx="185737" cy="138112"/>
          </a:xfrm>
          <a:prstGeom prst="ellipse">
            <a:avLst/>
          </a:prstGeom>
          <a:solidFill>
            <a:schemeClr val="tx2"/>
          </a:solidFill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781300" y="3667125"/>
            <a:ext cx="185738" cy="138113"/>
          </a:xfrm>
          <a:prstGeom prst="ellipse">
            <a:avLst/>
          </a:prstGeom>
          <a:solidFill>
            <a:schemeClr val="tx2"/>
          </a:solidFill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1566863" y="1895475"/>
            <a:ext cx="42862" cy="1503363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Bottom">
              <a:rot lat="20999999" lon="0" rev="0"/>
            </a:camera>
            <a:lightRig rig="legacyFlat3" dir="t"/>
          </a:scene3d>
          <a:sp3d extrusionH="252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949575" y="1860550"/>
            <a:ext cx="42863" cy="1503363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Bottom">
              <a:rot lat="20999999" lon="0" rev="0"/>
            </a:camera>
            <a:lightRig rig="legacyFlat3" dir="t"/>
          </a:scene3d>
          <a:sp3d extrusionH="252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15369" name="Group 9"/>
          <p:cNvGrpSpPr>
            <a:grpSpLocks/>
          </p:cNvGrpSpPr>
          <p:nvPr/>
        </p:nvGrpSpPr>
        <p:grpSpPr bwMode="auto">
          <a:xfrm rot="-941399">
            <a:off x="5638800" y="5410200"/>
            <a:ext cx="2057400" cy="292100"/>
            <a:chOff x="2798" y="2104"/>
            <a:chExt cx="1296" cy="184"/>
          </a:xfrm>
        </p:grpSpPr>
        <p:sp>
          <p:nvSpPr>
            <p:cNvPr id="15370" name="Rectangle 10"/>
            <p:cNvSpPr>
              <a:spLocks noChangeArrowheads="1"/>
            </p:cNvSpPr>
            <p:nvPr/>
          </p:nvSpPr>
          <p:spPr bwMode="auto">
            <a:xfrm>
              <a:off x="3190" y="2104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Rectangle 11"/>
            <p:cNvSpPr>
              <a:spLocks noChangeArrowheads="1"/>
            </p:cNvSpPr>
            <p:nvPr/>
          </p:nvSpPr>
          <p:spPr bwMode="auto">
            <a:xfrm>
              <a:off x="3294" y="2106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Rectangle 12"/>
            <p:cNvSpPr>
              <a:spLocks noChangeArrowheads="1"/>
            </p:cNvSpPr>
            <p:nvPr/>
          </p:nvSpPr>
          <p:spPr bwMode="auto">
            <a:xfrm>
              <a:off x="3402" y="2106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Rectangle 13"/>
            <p:cNvSpPr>
              <a:spLocks noChangeArrowheads="1"/>
            </p:cNvSpPr>
            <p:nvPr/>
          </p:nvSpPr>
          <p:spPr bwMode="auto">
            <a:xfrm>
              <a:off x="3506" y="2106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4" name="Rectangle 14"/>
            <p:cNvSpPr>
              <a:spLocks noChangeArrowheads="1"/>
            </p:cNvSpPr>
            <p:nvPr/>
          </p:nvSpPr>
          <p:spPr bwMode="auto">
            <a:xfrm>
              <a:off x="3628" y="2106"/>
              <a:ext cx="76" cy="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Rectangle 15"/>
            <p:cNvSpPr>
              <a:spLocks noChangeArrowheads="1"/>
            </p:cNvSpPr>
            <p:nvPr/>
          </p:nvSpPr>
          <p:spPr bwMode="auto">
            <a:xfrm>
              <a:off x="3732" y="2106"/>
              <a:ext cx="76" cy="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Rectangle 16"/>
            <p:cNvSpPr>
              <a:spLocks noChangeArrowheads="1"/>
            </p:cNvSpPr>
            <p:nvPr/>
          </p:nvSpPr>
          <p:spPr bwMode="auto">
            <a:xfrm>
              <a:off x="3830" y="2106"/>
              <a:ext cx="76" cy="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3928" y="2110"/>
              <a:ext cx="104" cy="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Rectangle 18"/>
            <p:cNvSpPr>
              <a:spLocks noChangeArrowheads="1"/>
            </p:cNvSpPr>
            <p:nvPr/>
          </p:nvSpPr>
          <p:spPr bwMode="auto">
            <a:xfrm>
              <a:off x="3022" y="2106"/>
              <a:ext cx="76" cy="28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AutoShape 19"/>
            <p:cNvSpPr>
              <a:spLocks noChangeArrowheads="1"/>
            </p:cNvSpPr>
            <p:nvPr/>
          </p:nvSpPr>
          <p:spPr bwMode="auto">
            <a:xfrm>
              <a:off x="2798" y="2120"/>
              <a:ext cx="1296" cy="168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7718425" y="63007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1663700" y="9652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Top View</a:t>
            </a:r>
          </a:p>
        </p:txBody>
      </p:sp>
      <p:grpSp>
        <p:nvGrpSpPr>
          <p:cNvPr id="15384" name="Group 24"/>
          <p:cNvGrpSpPr>
            <a:grpSpLocks/>
          </p:cNvGrpSpPr>
          <p:nvPr/>
        </p:nvGrpSpPr>
        <p:grpSpPr bwMode="auto">
          <a:xfrm>
            <a:off x="4171950" y="5919788"/>
            <a:ext cx="3365500" cy="685800"/>
            <a:chOff x="2170" y="3729"/>
            <a:chExt cx="2120" cy="432"/>
          </a:xfrm>
        </p:grpSpPr>
        <p:sp>
          <p:nvSpPr>
            <p:cNvPr id="15385" name="AutoShape 25"/>
            <p:cNvSpPr>
              <a:spLocks noChangeArrowheads="1"/>
            </p:cNvSpPr>
            <p:nvPr/>
          </p:nvSpPr>
          <p:spPr bwMode="auto">
            <a:xfrm rot="16200000">
              <a:off x="3986" y="3929"/>
              <a:ext cx="144" cy="96"/>
            </a:xfrm>
            <a:prstGeom prst="flowChartDelay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6" name="AutoShape 26"/>
            <p:cNvSpPr>
              <a:spLocks noChangeArrowheads="1"/>
            </p:cNvSpPr>
            <p:nvPr/>
          </p:nvSpPr>
          <p:spPr bwMode="auto">
            <a:xfrm>
              <a:off x="2386" y="3953"/>
              <a:ext cx="1456" cy="80"/>
            </a:xfrm>
            <a:prstGeom prst="flowChartAlternateProcess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AutoShape 27"/>
            <p:cNvSpPr>
              <a:spLocks noChangeArrowheads="1"/>
            </p:cNvSpPr>
            <p:nvPr/>
          </p:nvSpPr>
          <p:spPr bwMode="auto">
            <a:xfrm>
              <a:off x="2170" y="3729"/>
              <a:ext cx="280" cy="34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15388" name="AutoShape 28"/>
            <p:cNvSpPr>
              <a:spLocks noChangeArrowheads="1"/>
            </p:cNvSpPr>
            <p:nvPr/>
          </p:nvSpPr>
          <p:spPr bwMode="auto">
            <a:xfrm>
              <a:off x="3498" y="3857"/>
              <a:ext cx="168" cy="160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15389" name="AutoShape 29"/>
            <p:cNvSpPr>
              <a:spLocks noChangeArrowheads="1"/>
            </p:cNvSpPr>
            <p:nvPr/>
          </p:nvSpPr>
          <p:spPr bwMode="auto">
            <a:xfrm>
              <a:off x="3962" y="4033"/>
              <a:ext cx="328" cy="56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0" name="AutoShape 30"/>
            <p:cNvSpPr>
              <a:spLocks noChangeArrowheads="1"/>
            </p:cNvSpPr>
            <p:nvPr/>
          </p:nvSpPr>
          <p:spPr bwMode="auto">
            <a:xfrm>
              <a:off x="2170" y="4033"/>
              <a:ext cx="1984" cy="128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>
              <a:off x="2178" y="4049"/>
              <a:ext cx="2088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92" name="Freeform 32"/>
          <p:cNvSpPr>
            <a:spLocks/>
          </p:cNvSpPr>
          <p:nvPr/>
        </p:nvSpPr>
        <p:spPr bwMode="auto">
          <a:xfrm>
            <a:off x="1765300" y="3694113"/>
            <a:ext cx="982663" cy="230187"/>
          </a:xfrm>
          <a:custGeom>
            <a:avLst/>
            <a:gdLst>
              <a:gd name="T0" fmla="*/ 64 w 928"/>
              <a:gd name="T1" fmla="*/ 144 h 168"/>
              <a:gd name="T2" fmla="*/ 496 w 928"/>
              <a:gd name="T3" fmla="*/ 0 h 168"/>
              <a:gd name="T4" fmla="*/ 880 w 928"/>
              <a:gd name="T5" fmla="*/ 144 h 168"/>
              <a:gd name="T6" fmla="*/ 784 w 928"/>
              <a:gd name="T7" fmla="*/ 144 h 168"/>
              <a:gd name="T8" fmla="*/ 400 w 928"/>
              <a:gd name="T9" fmla="*/ 144 h 168"/>
              <a:gd name="T10" fmla="*/ 112 w 928"/>
              <a:gd name="T11" fmla="*/ 144 h 168"/>
              <a:gd name="T12" fmla="*/ 64 w 928"/>
              <a:gd name="T13" fmla="*/ 14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8" h="168">
                <a:moveTo>
                  <a:pt x="64" y="144"/>
                </a:moveTo>
                <a:cubicBezTo>
                  <a:pt x="128" y="120"/>
                  <a:pt x="360" y="0"/>
                  <a:pt x="496" y="0"/>
                </a:cubicBezTo>
                <a:cubicBezTo>
                  <a:pt x="632" y="0"/>
                  <a:pt x="832" y="120"/>
                  <a:pt x="880" y="144"/>
                </a:cubicBezTo>
                <a:cubicBezTo>
                  <a:pt x="928" y="168"/>
                  <a:pt x="864" y="144"/>
                  <a:pt x="784" y="144"/>
                </a:cubicBezTo>
                <a:cubicBezTo>
                  <a:pt x="704" y="144"/>
                  <a:pt x="512" y="144"/>
                  <a:pt x="400" y="144"/>
                </a:cubicBezTo>
                <a:cubicBezTo>
                  <a:pt x="288" y="144"/>
                  <a:pt x="168" y="144"/>
                  <a:pt x="112" y="144"/>
                </a:cubicBezTo>
                <a:cubicBezTo>
                  <a:pt x="56" y="144"/>
                  <a:pt x="0" y="168"/>
                  <a:pt x="64" y="144"/>
                </a:cubicBezTo>
                <a:close/>
              </a:path>
            </a:pathLst>
          </a:custGeom>
          <a:solidFill>
            <a:srgbClr val="969696"/>
          </a:solidFill>
          <a:ln w="9525">
            <a:round/>
            <a:headEnd/>
            <a:tailEnd/>
          </a:ln>
          <a:effectLst/>
          <a:scene3d>
            <a:camera prst="legacyPerspectiveTop">
              <a:rot lat="3600000" lon="0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1630363" y="4090988"/>
            <a:ext cx="1316037" cy="2225675"/>
            <a:chOff x="3959" y="640"/>
            <a:chExt cx="829" cy="1402"/>
          </a:xfrm>
        </p:grpSpPr>
        <p:sp>
          <p:nvSpPr>
            <p:cNvPr id="15394" name="Freeform 34"/>
            <p:cNvSpPr>
              <a:spLocks/>
            </p:cNvSpPr>
            <p:nvPr/>
          </p:nvSpPr>
          <p:spPr bwMode="auto">
            <a:xfrm>
              <a:off x="3973" y="640"/>
              <a:ext cx="814" cy="1272"/>
            </a:xfrm>
            <a:custGeom>
              <a:avLst/>
              <a:gdLst>
                <a:gd name="T0" fmla="*/ 0 w 1536"/>
                <a:gd name="T1" fmla="*/ 48 h 3408"/>
                <a:gd name="T2" fmla="*/ 528 w 1536"/>
                <a:gd name="T3" fmla="*/ 0 h 3408"/>
                <a:gd name="T4" fmla="*/ 960 w 1536"/>
                <a:gd name="T5" fmla="*/ 0 h 3408"/>
                <a:gd name="T6" fmla="*/ 1536 w 1536"/>
                <a:gd name="T7" fmla="*/ 48 h 3408"/>
                <a:gd name="T8" fmla="*/ 1488 w 1536"/>
                <a:gd name="T9" fmla="*/ 3072 h 3408"/>
                <a:gd name="T10" fmla="*/ 1344 w 1536"/>
                <a:gd name="T11" fmla="*/ 3312 h 3408"/>
                <a:gd name="T12" fmla="*/ 1152 w 1536"/>
                <a:gd name="T13" fmla="*/ 3408 h 3408"/>
                <a:gd name="T14" fmla="*/ 384 w 1536"/>
                <a:gd name="T15" fmla="*/ 3408 h 3408"/>
                <a:gd name="T16" fmla="*/ 192 w 1536"/>
                <a:gd name="T17" fmla="*/ 3312 h 3408"/>
                <a:gd name="T18" fmla="*/ 48 w 1536"/>
                <a:gd name="T19" fmla="*/ 3024 h 3408"/>
                <a:gd name="T20" fmla="*/ 0 w 1536"/>
                <a:gd name="T21" fmla="*/ 48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6" h="3408">
                  <a:moveTo>
                    <a:pt x="0" y="48"/>
                  </a:moveTo>
                  <a:lnTo>
                    <a:pt x="528" y="0"/>
                  </a:lnTo>
                  <a:lnTo>
                    <a:pt x="960" y="0"/>
                  </a:lnTo>
                  <a:lnTo>
                    <a:pt x="1536" y="48"/>
                  </a:lnTo>
                  <a:lnTo>
                    <a:pt x="1488" y="3072"/>
                  </a:lnTo>
                  <a:lnTo>
                    <a:pt x="1344" y="3312"/>
                  </a:lnTo>
                  <a:lnTo>
                    <a:pt x="1152" y="3408"/>
                  </a:lnTo>
                  <a:lnTo>
                    <a:pt x="384" y="3408"/>
                  </a:lnTo>
                  <a:lnTo>
                    <a:pt x="192" y="3312"/>
                  </a:lnTo>
                  <a:lnTo>
                    <a:pt x="48" y="302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2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395" name="Freeform 35"/>
            <p:cNvSpPr>
              <a:spLocks/>
            </p:cNvSpPr>
            <p:nvPr/>
          </p:nvSpPr>
          <p:spPr bwMode="auto">
            <a:xfrm>
              <a:off x="4033" y="716"/>
              <a:ext cx="692" cy="480"/>
            </a:xfrm>
            <a:custGeom>
              <a:avLst/>
              <a:gdLst>
                <a:gd name="T0" fmla="*/ 0 w 1392"/>
                <a:gd name="T1" fmla="*/ 1296 h 1417"/>
                <a:gd name="T2" fmla="*/ 48 w 1392"/>
                <a:gd name="T3" fmla="*/ 48 h 1417"/>
                <a:gd name="T4" fmla="*/ 528 w 1392"/>
                <a:gd name="T5" fmla="*/ 0 h 1417"/>
                <a:gd name="T6" fmla="*/ 1008 w 1392"/>
                <a:gd name="T7" fmla="*/ 0 h 1417"/>
                <a:gd name="T8" fmla="*/ 1344 w 1392"/>
                <a:gd name="T9" fmla="*/ 48 h 1417"/>
                <a:gd name="T10" fmla="*/ 1392 w 1392"/>
                <a:gd name="T11" fmla="*/ 1344 h 1417"/>
                <a:gd name="T12" fmla="*/ 1248 w 1392"/>
                <a:gd name="T13" fmla="*/ 1392 h 1417"/>
                <a:gd name="T14" fmla="*/ 1155 w 1392"/>
                <a:gd name="T15" fmla="*/ 1350 h 1417"/>
                <a:gd name="T16" fmla="*/ 1115 w 1392"/>
                <a:gd name="T17" fmla="*/ 1336 h 1417"/>
                <a:gd name="T18" fmla="*/ 961 w 1392"/>
                <a:gd name="T19" fmla="*/ 1363 h 1417"/>
                <a:gd name="T20" fmla="*/ 914 w 1392"/>
                <a:gd name="T21" fmla="*/ 1417 h 1417"/>
                <a:gd name="T22" fmla="*/ 0 w 1392"/>
                <a:gd name="T23" fmla="*/ 1344 h 1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2" h="1417">
                  <a:moveTo>
                    <a:pt x="0" y="1296"/>
                  </a:moveTo>
                  <a:lnTo>
                    <a:pt x="48" y="48"/>
                  </a:lnTo>
                  <a:lnTo>
                    <a:pt x="528" y="0"/>
                  </a:lnTo>
                  <a:lnTo>
                    <a:pt x="1008" y="0"/>
                  </a:lnTo>
                  <a:lnTo>
                    <a:pt x="1344" y="48"/>
                  </a:lnTo>
                  <a:lnTo>
                    <a:pt x="1392" y="1344"/>
                  </a:lnTo>
                  <a:cubicBezTo>
                    <a:pt x="1344" y="1360"/>
                    <a:pt x="1298" y="1383"/>
                    <a:pt x="1248" y="1392"/>
                  </a:cubicBezTo>
                  <a:cubicBezTo>
                    <a:pt x="1242" y="1393"/>
                    <a:pt x="1166" y="1355"/>
                    <a:pt x="1155" y="1350"/>
                  </a:cubicBezTo>
                  <a:cubicBezTo>
                    <a:pt x="1142" y="1344"/>
                    <a:pt x="1115" y="1336"/>
                    <a:pt x="1115" y="1336"/>
                  </a:cubicBezTo>
                  <a:cubicBezTo>
                    <a:pt x="945" y="1346"/>
                    <a:pt x="1039" y="1336"/>
                    <a:pt x="961" y="1363"/>
                  </a:cubicBezTo>
                  <a:cubicBezTo>
                    <a:pt x="948" y="1384"/>
                    <a:pt x="931" y="1400"/>
                    <a:pt x="914" y="1417"/>
                  </a:cubicBezTo>
                  <a:lnTo>
                    <a:pt x="0" y="1344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Freeform 36"/>
            <p:cNvSpPr>
              <a:spLocks/>
            </p:cNvSpPr>
            <p:nvPr/>
          </p:nvSpPr>
          <p:spPr bwMode="auto">
            <a:xfrm>
              <a:off x="4108" y="752"/>
              <a:ext cx="560" cy="286"/>
            </a:xfrm>
            <a:custGeom>
              <a:avLst/>
              <a:gdLst>
                <a:gd name="T0" fmla="*/ 40 w 1125"/>
                <a:gd name="T1" fmla="*/ 0 h 737"/>
                <a:gd name="T2" fmla="*/ 0 w 1125"/>
                <a:gd name="T3" fmla="*/ 737 h 737"/>
                <a:gd name="T4" fmla="*/ 1125 w 1125"/>
                <a:gd name="T5" fmla="*/ 730 h 737"/>
                <a:gd name="T6" fmla="*/ 1078 w 1125"/>
                <a:gd name="T7" fmla="*/ 7 h 737"/>
                <a:gd name="T8" fmla="*/ 40 w 1125"/>
                <a:gd name="T9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5" h="737">
                  <a:moveTo>
                    <a:pt x="40" y="0"/>
                  </a:moveTo>
                  <a:lnTo>
                    <a:pt x="0" y="737"/>
                  </a:lnTo>
                  <a:lnTo>
                    <a:pt x="1125" y="730"/>
                  </a:lnTo>
                  <a:lnTo>
                    <a:pt x="1078" y="7"/>
                  </a:lnTo>
                  <a:lnTo>
                    <a:pt x="4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C0C0C0"/>
                </a:gs>
              </a:gsLst>
              <a:lin ang="0" scaled="1"/>
            </a:gradFill>
            <a:ln w="28575" cmpd="sng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 rot="366931">
              <a:off x="4060" y="1214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66FF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66FF"/>
              </a:extrusionClr>
              <a:contourClr>
                <a:srgbClr val="3366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398" name="Freeform 38"/>
            <p:cNvSpPr>
              <a:spLocks/>
            </p:cNvSpPr>
            <p:nvPr/>
          </p:nvSpPr>
          <p:spPr bwMode="auto">
            <a:xfrm rot="245137">
              <a:off x="4119" y="1095"/>
              <a:ext cx="99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399" name="Freeform 39"/>
            <p:cNvSpPr>
              <a:spLocks/>
            </p:cNvSpPr>
            <p:nvPr/>
          </p:nvSpPr>
          <p:spPr bwMode="auto">
            <a:xfrm>
              <a:off x="4241" y="1097"/>
              <a:ext cx="98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00" name="Freeform 40"/>
            <p:cNvSpPr>
              <a:spLocks/>
            </p:cNvSpPr>
            <p:nvPr/>
          </p:nvSpPr>
          <p:spPr bwMode="auto">
            <a:xfrm>
              <a:off x="4368" y="1097"/>
              <a:ext cx="98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01" name="Freeform 41"/>
            <p:cNvSpPr>
              <a:spLocks/>
            </p:cNvSpPr>
            <p:nvPr/>
          </p:nvSpPr>
          <p:spPr bwMode="auto">
            <a:xfrm>
              <a:off x="4489" y="1097"/>
              <a:ext cx="99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auto">
            <a:xfrm rot="-364462">
              <a:off x="4611" y="1095"/>
              <a:ext cx="98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03" name="Text Box 43"/>
            <p:cNvSpPr txBox="1">
              <a:spLocks noChangeArrowheads="1"/>
            </p:cNvSpPr>
            <p:nvPr/>
          </p:nvSpPr>
          <p:spPr bwMode="auto">
            <a:xfrm rot="285818">
              <a:off x="4046" y="1026"/>
              <a:ext cx="22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STAT PLOT </a:t>
              </a:r>
              <a:r>
                <a:rPr lang="en-US" altLang="en-US" sz="200" b="1">
                  <a:solidFill>
                    <a:srgbClr val="00CC00"/>
                  </a:solidFill>
                </a:rPr>
                <a:t>F1</a:t>
              </a:r>
            </a:p>
          </p:txBody>
        </p:sp>
        <p:sp>
          <p:nvSpPr>
            <p:cNvPr id="15404" name="Text Box 44"/>
            <p:cNvSpPr txBox="1">
              <a:spLocks noChangeArrowheads="1"/>
            </p:cNvSpPr>
            <p:nvPr/>
          </p:nvSpPr>
          <p:spPr bwMode="auto">
            <a:xfrm>
              <a:off x="4195" y="1030"/>
              <a:ext cx="20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TBLSET </a:t>
              </a:r>
              <a:r>
                <a:rPr lang="en-US" altLang="en-US" sz="200" b="1">
                  <a:solidFill>
                    <a:srgbClr val="00CC00"/>
                  </a:solidFill>
                </a:rPr>
                <a:t>F2</a:t>
              </a:r>
            </a:p>
          </p:txBody>
        </p:sp>
        <p:sp>
          <p:nvSpPr>
            <p:cNvPr id="15405" name="Text Box 45"/>
            <p:cNvSpPr txBox="1">
              <a:spLocks noChangeArrowheads="1"/>
            </p:cNvSpPr>
            <p:nvPr/>
          </p:nvSpPr>
          <p:spPr bwMode="auto">
            <a:xfrm>
              <a:off x="4311" y="1032"/>
              <a:ext cx="21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FORNAT  </a:t>
              </a:r>
              <a:r>
                <a:rPr lang="en-US" altLang="en-US" sz="200" b="1">
                  <a:solidFill>
                    <a:srgbClr val="00CC00"/>
                  </a:solidFill>
                </a:rPr>
                <a:t>F3</a:t>
              </a:r>
            </a:p>
          </p:txBody>
        </p:sp>
        <p:sp>
          <p:nvSpPr>
            <p:cNvPr id="15406" name="Text Box 46"/>
            <p:cNvSpPr txBox="1">
              <a:spLocks noChangeArrowheads="1"/>
            </p:cNvSpPr>
            <p:nvPr/>
          </p:nvSpPr>
          <p:spPr bwMode="auto">
            <a:xfrm>
              <a:off x="4446" y="1032"/>
              <a:ext cx="18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CALC </a:t>
              </a:r>
              <a:r>
                <a:rPr lang="en-US" altLang="en-US" sz="200" b="1">
                  <a:solidFill>
                    <a:srgbClr val="00CC00"/>
                  </a:solidFill>
                </a:rPr>
                <a:t>F4</a:t>
              </a:r>
            </a:p>
          </p:txBody>
        </p:sp>
        <p:sp>
          <p:nvSpPr>
            <p:cNvPr id="15407" name="Text Box 47"/>
            <p:cNvSpPr txBox="1">
              <a:spLocks noChangeArrowheads="1"/>
            </p:cNvSpPr>
            <p:nvPr/>
          </p:nvSpPr>
          <p:spPr bwMode="auto">
            <a:xfrm rot="-478503">
              <a:off x="4556" y="1026"/>
              <a:ext cx="19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TABLE </a:t>
              </a:r>
              <a:r>
                <a:rPr lang="en-US" altLang="en-US" sz="200" b="1">
                  <a:solidFill>
                    <a:srgbClr val="00CC00"/>
                  </a:solidFill>
                </a:rPr>
                <a:t>F5</a:t>
              </a:r>
            </a:p>
          </p:txBody>
        </p:sp>
        <p:sp>
          <p:nvSpPr>
            <p:cNvPr id="15408" name="Freeform 48"/>
            <p:cNvSpPr>
              <a:spLocks/>
            </p:cNvSpPr>
            <p:nvPr/>
          </p:nvSpPr>
          <p:spPr bwMode="auto">
            <a:xfrm rot="245370">
              <a:off x="4182" y="1234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09" name="Freeform 49"/>
            <p:cNvSpPr>
              <a:spLocks/>
            </p:cNvSpPr>
            <p:nvPr/>
          </p:nvSpPr>
          <p:spPr bwMode="auto">
            <a:xfrm rot="-121371">
              <a:off x="4301" y="1242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10" name="Oval 50"/>
            <p:cNvSpPr>
              <a:spLocks noChangeArrowheads="1"/>
            </p:cNvSpPr>
            <p:nvPr/>
          </p:nvSpPr>
          <p:spPr bwMode="auto">
            <a:xfrm>
              <a:off x="4549" y="1210"/>
              <a:ext cx="137" cy="97"/>
            </a:xfrm>
            <a:prstGeom prst="ellipse">
              <a:avLst/>
            </a:pr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411" name="Freeform 51"/>
            <p:cNvSpPr>
              <a:spLocks/>
            </p:cNvSpPr>
            <p:nvPr/>
          </p:nvSpPr>
          <p:spPr bwMode="auto">
            <a:xfrm>
              <a:off x="4498" y="1221"/>
              <a:ext cx="81" cy="70"/>
            </a:xfrm>
            <a:custGeom>
              <a:avLst/>
              <a:gdLst>
                <a:gd name="T0" fmla="*/ 133 w 162"/>
                <a:gd name="T1" fmla="*/ 11 h 180"/>
                <a:gd name="T2" fmla="*/ 161 w 162"/>
                <a:gd name="T3" fmla="*/ 91 h 180"/>
                <a:gd name="T4" fmla="*/ 129 w 162"/>
                <a:gd name="T5" fmla="*/ 167 h 180"/>
                <a:gd name="T6" fmla="*/ 69 w 162"/>
                <a:gd name="T7" fmla="*/ 167 h 180"/>
                <a:gd name="T8" fmla="*/ 13 w 162"/>
                <a:gd name="T9" fmla="*/ 131 h 180"/>
                <a:gd name="T10" fmla="*/ 5 w 162"/>
                <a:gd name="T11" fmla="*/ 59 h 180"/>
                <a:gd name="T12" fmla="*/ 45 w 162"/>
                <a:gd name="T13" fmla="*/ 23 h 180"/>
                <a:gd name="T14" fmla="*/ 133 w 162"/>
                <a:gd name="T15" fmla="*/ 1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80">
                  <a:moveTo>
                    <a:pt x="133" y="11"/>
                  </a:moveTo>
                  <a:cubicBezTo>
                    <a:pt x="152" y="22"/>
                    <a:pt x="162" y="65"/>
                    <a:pt x="161" y="91"/>
                  </a:cubicBezTo>
                  <a:cubicBezTo>
                    <a:pt x="160" y="117"/>
                    <a:pt x="144" y="154"/>
                    <a:pt x="129" y="167"/>
                  </a:cubicBezTo>
                  <a:cubicBezTo>
                    <a:pt x="114" y="180"/>
                    <a:pt x="88" y="173"/>
                    <a:pt x="69" y="167"/>
                  </a:cubicBezTo>
                  <a:cubicBezTo>
                    <a:pt x="50" y="161"/>
                    <a:pt x="24" y="149"/>
                    <a:pt x="13" y="131"/>
                  </a:cubicBezTo>
                  <a:cubicBezTo>
                    <a:pt x="2" y="113"/>
                    <a:pt x="0" y="77"/>
                    <a:pt x="5" y="59"/>
                  </a:cubicBezTo>
                  <a:cubicBezTo>
                    <a:pt x="10" y="41"/>
                    <a:pt x="24" y="30"/>
                    <a:pt x="45" y="23"/>
                  </a:cubicBezTo>
                  <a:cubicBezTo>
                    <a:pt x="66" y="16"/>
                    <a:pt x="114" y="0"/>
                    <a:pt x="133" y="1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12" name="Freeform 52"/>
            <p:cNvSpPr>
              <a:spLocks/>
            </p:cNvSpPr>
            <p:nvPr/>
          </p:nvSpPr>
          <p:spPr bwMode="auto">
            <a:xfrm rot="10800000">
              <a:off x="4661" y="1215"/>
              <a:ext cx="81" cy="70"/>
            </a:xfrm>
            <a:custGeom>
              <a:avLst/>
              <a:gdLst>
                <a:gd name="T0" fmla="*/ 133 w 162"/>
                <a:gd name="T1" fmla="*/ 11 h 180"/>
                <a:gd name="T2" fmla="*/ 161 w 162"/>
                <a:gd name="T3" fmla="*/ 91 h 180"/>
                <a:gd name="T4" fmla="*/ 129 w 162"/>
                <a:gd name="T5" fmla="*/ 167 h 180"/>
                <a:gd name="T6" fmla="*/ 69 w 162"/>
                <a:gd name="T7" fmla="*/ 167 h 180"/>
                <a:gd name="T8" fmla="*/ 13 w 162"/>
                <a:gd name="T9" fmla="*/ 131 h 180"/>
                <a:gd name="T10" fmla="*/ 5 w 162"/>
                <a:gd name="T11" fmla="*/ 59 h 180"/>
                <a:gd name="T12" fmla="*/ 45 w 162"/>
                <a:gd name="T13" fmla="*/ 23 h 180"/>
                <a:gd name="T14" fmla="*/ 133 w 162"/>
                <a:gd name="T15" fmla="*/ 1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80">
                  <a:moveTo>
                    <a:pt x="133" y="11"/>
                  </a:moveTo>
                  <a:cubicBezTo>
                    <a:pt x="152" y="22"/>
                    <a:pt x="162" y="65"/>
                    <a:pt x="161" y="91"/>
                  </a:cubicBezTo>
                  <a:cubicBezTo>
                    <a:pt x="160" y="117"/>
                    <a:pt x="144" y="154"/>
                    <a:pt x="129" y="167"/>
                  </a:cubicBezTo>
                  <a:cubicBezTo>
                    <a:pt x="114" y="180"/>
                    <a:pt x="88" y="173"/>
                    <a:pt x="69" y="167"/>
                  </a:cubicBezTo>
                  <a:cubicBezTo>
                    <a:pt x="50" y="161"/>
                    <a:pt x="24" y="149"/>
                    <a:pt x="13" y="131"/>
                  </a:cubicBezTo>
                  <a:cubicBezTo>
                    <a:pt x="2" y="113"/>
                    <a:pt x="0" y="77"/>
                    <a:pt x="5" y="59"/>
                  </a:cubicBezTo>
                  <a:cubicBezTo>
                    <a:pt x="10" y="41"/>
                    <a:pt x="24" y="30"/>
                    <a:pt x="45" y="23"/>
                  </a:cubicBezTo>
                  <a:cubicBezTo>
                    <a:pt x="66" y="16"/>
                    <a:pt x="114" y="0"/>
                    <a:pt x="133" y="1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13" name="Freeform 53"/>
            <p:cNvSpPr>
              <a:spLocks/>
            </p:cNvSpPr>
            <p:nvPr/>
          </p:nvSpPr>
          <p:spPr bwMode="auto">
            <a:xfrm>
              <a:off x="4568" y="1194"/>
              <a:ext cx="101" cy="158"/>
            </a:xfrm>
            <a:custGeom>
              <a:avLst/>
              <a:gdLst>
                <a:gd name="T0" fmla="*/ 7 w 169"/>
                <a:gd name="T1" fmla="*/ 81 h 407"/>
                <a:gd name="T2" fmla="*/ 47 w 169"/>
                <a:gd name="T3" fmla="*/ 153 h 407"/>
                <a:gd name="T4" fmla="*/ 45 w 169"/>
                <a:gd name="T5" fmla="*/ 235 h 407"/>
                <a:gd name="T6" fmla="*/ 11 w 169"/>
                <a:gd name="T7" fmla="*/ 315 h 407"/>
                <a:gd name="T8" fmla="*/ 13 w 169"/>
                <a:gd name="T9" fmla="*/ 359 h 407"/>
                <a:gd name="T10" fmla="*/ 57 w 169"/>
                <a:gd name="T11" fmla="*/ 399 h 407"/>
                <a:gd name="T12" fmla="*/ 117 w 169"/>
                <a:gd name="T13" fmla="*/ 401 h 407"/>
                <a:gd name="T14" fmla="*/ 161 w 169"/>
                <a:gd name="T15" fmla="*/ 363 h 407"/>
                <a:gd name="T16" fmla="*/ 163 w 169"/>
                <a:gd name="T17" fmla="*/ 307 h 407"/>
                <a:gd name="T18" fmla="*/ 129 w 169"/>
                <a:gd name="T19" fmla="*/ 265 h 407"/>
                <a:gd name="T20" fmla="*/ 121 w 169"/>
                <a:gd name="T21" fmla="*/ 221 h 407"/>
                <a:gd name="T22" fmla="*/ 119 w 169"/>
                <a:gd name="T23" fmla="*/ 163 h 407"/>
                <a:gd name="T24" fmla="*/ 139 w 169"/>
                <a:gd name="T25" fmla="*/ 107 h 407"/>
                <a:gd name="T26" fmla="*/ 165 w 169"/>
                <a:gd name="T27" fmla="*/ 85 h 407"/>
                <a:gd name="T28" fmla="*/ 161 w 169"/>
                <a:gd name="T29" fmla="*/ 47 h 407"/>
                <a:gd name="T30" fmla="*/ 123 w 169"/>
                <a:gd name="T31" fmla="*/ 7 h 407"/>
                <a:gd name="T32" fmla="*/ 77 w 169"/>
                <a:gd name="T33" fmla="*/ 7 h 407"/>
                <a:gd name="T34" fmla="*/ 37 w 169"/>
                <a:gd name="T35" fmla="*/ 15 h 407"/>
                <a:gd name="T36" fmla="*/ 7 w 169"/>
                <a:gd name="T37" fmla="*/ 55 h 407"/>
                <a:gd name="T38" fmla="*/ 7 w 169"/>
                <a:gd name="T39" fmla="*/ 8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9" h="407">
                  <a:moveTo>
                    <a:pt x="7" y="81"/>
                  </a:moveTo>
                  <a:cubicBezTo>
                    <a:pt x="14" y="97"/>
                    <a:pt x="41" y="127"/>
                    <a:pt x="47" y="153"/>
                  </a:cubicBezTo>
                  <a:cubicBezTo>
                    <a:pt x="53" y="179"/>
                    <a:pt x="51" y="208"/>
                    <a:pt x="45" y="235"/>
                  </a:cubicBezTo>
                  <a:cubicBezTo>
                    <a:pt x="39" y="262"/>
                    <a:pt x="16" y="294"/>
                    <a:pt x="11" y="315"/>
                  </a:cubicBezTo>
                  <a:cubicBezTo>
                    <a:pt x="6" y="336"/>
                    <a:pt x="5" y="345"/>
                    <a:pt x="13" y="359"/>
                  </a:cubicBezTo>
                  <a:cubicBezTo>
                    <a:pt x="21" y="373"/>
                    <a:pt x="40" y="392"/>
                    <a:pt x="57" y="399"/>
                  </a:cubicBezTo>
                  <a:cubicBezTo>
                    <a:pt x="74" y="406"/>
                    <a:pt x="100" y="407"/>
                    <a:pt x="117" y="401"/>
                  </a:cubicBezTo>
                  <a:cubicBezTo>
                    <a:pt x="134" y="395"/>
                    <a:pt x="153" y="379"/>
                    <a:pt x="161" y="363"/>
                  </a:cubicBezTo>
                  <a:cubicBezTo>
                    <a:pt x="169" y="347"/>
                    <a:pt x="168" y="323"/>
                    <a:pt x="163" y="307"/>
                  </a:cubicBezTo>
                  <a:cubicBezTo>
                    <a:pt x="158" y="291"/>
                    <a:pt x="136" y="279"/>
                    <a:pt x="129" y="265"/>
                  </a:cubicBezTo>
                  <a:cubicBezTo>
                    <a:pt x="122" y="251"/>
                    <a:pt x="123" y="238"/>
                    <a:pt x="121" y="221"/>
                  </a:cubicBezTo>
                  <a:cubicBezTo>
                    <a:pt x="119" y="204"/>
                    <a:pt x="116" y="182"/>
                    <a:pt x="119" y="163"/>
                  </a:cubicBezTo>
                  <a:cubicBezTo>
                    <a:pt x="122" y="144"/>
                    <a:pt x="131" y="120"/>
                    <a:pt x="139" y="107"/>
                  </a:cubicBezTo>
                  <a:cubicBezTo>
                    <a:pt x="147" y="94"/>
                    <a:pt x="161" y="95"/>
                    <a:pt x="165" y="85"/>
                  </a:cubicBezTo>
                  <a:cubicBezTo>
                    <a:pt x="169" y="75"/>
                    <a:pt x="168" y="60"/>
                    <a:pt x="161" y="47"/>
                  </a:cubicBezTo>
                  <a:cubicBezTo>
                    <a:pt x="154" y="34"/>
                    <a:pt x="137" y="14"/>
                    <a:pt x="123" y="7"/>
                  </a:cubicBezTo>
                  <a:cubicBezTo>
                    <a:pt x="109" y="0"/>
                    <a:pt x="91" y="6"/>
                    <a:pt x="77" y="7"/>
                  </a:cubicBezTo>
                  <a:cubicBezTo>
                    <a:pt x="63" y="8"/>
                    <a:pt x="49" y="7"/>
                    <a:pt x="37" y="15"/>
                  </a:cubicBezTo>
                  <a:cubicBezTo>
                    <a:pt x="25" y="23"/>
                    <a:pt x="12" y="44"/>
                    <a:pt x="7" y="55"/>
                  </a:cubicBezTo>
                  <a:cubicBezTo>
                    <a:pt x="2" y="66"/>
                    <a:pt x="0" y="65"/>
                    <a:pt x="7" y="8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14" name="Freeform 54"/>
            <p:cNvSpPr>
              <a:spLocks/>
            </p:cNvSpPr>
            <p:nvPr/>
          </p:nvSpPr>
          <p:spPr bwMode="auto">
            <a:xfrm>
              <a:off x="4509" y="1241"/>
              <a:ext cx="18" cy="26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5" name="Freeform 55"/>
            <p:cNvSpPr>
              <a:spLocks/>
            </p:cNvSpPr>
            <p:nvPr/>
          </p:nvSpPr>
          <p:spPr bwMode="auto">
            <a:xfrm flipH="1">
              <a:off x="4712" y="1236"/>
              <a:ext cx="16" cy="27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Freeform 56"/>
            <p:cNvSpPr>
              <a:spLocks/>
            </p:cNvSpPr>
            <p:nvPr/>
          </p:nvSpPr>
          <p:spPr bwMode="auto">
            <a:xfrm rot="16200000">
              <a:off x="4616" y="1295"/>
              <a:ext cx="16" cy="43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Freeform 57"/>
            <p:cNvSpPr>
              <a:spLocks/>
            </p:cNvSpPr>
            <p:nvPr/>
          </p:nvSpPr>
          <p:spPr bwMode="auto">
            <a:xfrm rot="5639454">
              <a:off x="4613" y="1191"/>
              <a:ext cx="13" cy="45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Oval 58"/>
            <p:cNvSpPr>
              <a:spLocks noChangeArrowheads="1"/>
            </p:cNvSpPr>
            <p:nvPr/>
          </p:nvSpPr>
          <p:spPr bwMode="auto">
            <a:xfrm>
              <a:off x="4606" y="1243"/>
              <a:ext cx="30" cy="23"/>
            </a:xfrm>
            <a:prstGeom prst="ellipse">
              <a:avLst/>
            </a:prstGeom>
            <a:gradFill rotWithShape="1">
              <a:gsLst>
                <a:gs pos="0">
                  <a:srgbClr val="000066"/>
                </a:gs>
                <a:gs pos="100000">
                  <a:srgbClr val="969696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0000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5419" name="Freeform 59"/>
            <p:cNvSpPr>
              <a:spLocks/>
            </p:cNvSpPr>
            <p:nvPr/>
          </p:nvSpPr>
          <p:spPr bwMode="auto">
            <a:xfrm rot="366931">
              <a:off x="4053" y="1295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00CC00"/>
              </a:extrusionClr>
              <a:contourClr>
                <a:srgbClr val="00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0" name="Freeform 60"/>
            <p:cNvSpPr>
              <a:spLocks/>
            </p:cNvSpPr>
            <p:nvPr/>
          </p:nvSpPr>
          <p:spPr bwMode="auto">
            <a:xfrm rot="183989">
              <a:off x="4178" y="1309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1" name="Freeform 61"/>
            <p:cNvSpPr>
              <a:spLocks/>
            </p:cNvSpPr>
            <p:nvPr/>
          </p:nvSpPr>
          <p:spPr bwMode="auto">
            <a:xfrm rot="-121371">
              <a:off x="4303" y="1317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2" name="Freeform 62"/>
            <p:cNvSpPr>
              <a:spLocks/>
            </p:cNvSpPr>
            <p:nvPr/>
          </p:nvSpPr>
          <p:spPr bwMode="auto">
            <a:xfrm rot="366931">
              <a:off x="4055" y="1364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3" name="Freeform 63"/>
            <p:cNvSpPr>
              <a:spLocks/>
            </p:cNvSpPr>
            <p:nvPr/>
          </p:nvSpPr>
          <p:spPr bwMode="auto">
            <a:xfrm rot="366931">
              <a:off x="4178" y="1380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4" name="Freeform 64"/>
            <p:cNvSpPr>
              <a:spLocks/>
            </p:cNvSpPr>
            <p:nvPr/>
          </p:nvSpPr>
          <p:spPr bwMode="auto">
            <a:xfrm>
              <a:off x="4301" y="1388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5" name="Freeform 65"/>
            <p:cNvSpPr>
              <a:spLocks/>
            </p:cNvSpPr>
            <p:nvPr/>
          </p:nvSpPr>
          <p:spPr bwMode="auto">
            <a:xfrm rot="-689546">
              <a:off x="4429" y="1386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6" name="Freeform 66"/>
            <p:cNvSpPr>
              <a:spLocks/>
            </p:cNvSpPr>
            <p:nvPr/>
          </p:nvSpPr>
          <p:spPr bwMode="auto">
            <a:xfrm rot="-689779">
              <a:off x="4550" y="1368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7" name="Freeform 67"/>
            <p:cNvSpPr>
              <a:spLocks/>
            </p:cNvSpPr>
            <p:nvPr/>
          </p:nvSpPr>
          <p:spPr bwMode="auto">
            <a:xfrm rot="366931">
              <a:off x="4053" y="1436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8" name="Freeform 68"/>
            <p:cNvSpPr>
              <a:spLocks/>
            </p:cNvSpPr>
            <p:nvPr/>
          </p:nvSpPr>
          <p:spPr bwMode="auto">
            <a:xfrm rot="366931">
              <a:off x="4178" y="1451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29" name="Freeform 69"/>
            <p:cNvSpPr>
              <a:spLocks/>
            </p:cNvSpPr>
            <p:nvPr/>
          </p:nvSpPr>
          <p:spPr bwMode="auto">
            <a:xfrm>
              <a:off x="4301" y="1460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0" name="Freeform 70"/>
            <p:cNvSpPr>
              <a:spLocks/>
            </p:cNvSpPr>
            <p:nvPr/>
          </p:nvSpPr>
          <p:spPr bwMode="auto">
            <a:xfrm rot="-689546">
              <a:off x="4429" y="1457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1" name="Freeform 71"/>
            <p:cNvSpPr>
              <a:spLocks/>
            </p:cNvSpPr>
            <p:nvPr/>
          </p:nvSpPr>
          <p:spPr bwMode="auto">
            <a:xfrm rot="-689779">
              <a:off x="4556" y="1444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2" name="Freeform 72"/>
            <p:cNvSpPr>
              <a:spLocks/>
            </p:cNvSpPr>
            <p:nvPr/>
          </p:nvSpPr>
          <p:spPr bwMode="auto">
            <a:xfrm rot="-753803">
              <a:off x="4561" y="1635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3" name="Freeform 73"/>
            <p:cNvSpPr>
              <a:spLocks/>
            </p:cNvSpPr>
            <p:nvPr/>
          </p:nvSpPr>
          <p:spPr bwMode="auto">
            <a:xfrm rot="366931">
              <a:off x="4172" y="1517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4" name="Freeform 74"/>
            <p:cNvSpPr>
              <a:spLocks/>
            </p:cNvSpPr>
            <p:nvPr/>
          </p:nvSpPr>
          <p:spPr bwMode="auto">
            <a:xfrm rot="-689546">
              <a:off x="4429" y="1520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5" name="Freeform 75"/>
            <p:cNvSpPr>
              <a:spLocks/>
            </p:cNvSpPr>
            <p:nvPr/>
          </p:nvSpPr>
          <p:spPr bwMode="auto">
            <a:xfrm rot="-689779">
              <a:off x="4561" y="1504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6" name="Freeform 76"/>
            <p:cNvSpPr>
              <a:spLocks/>
            </p:cNvSpPr>
            <p:nvPr/>
          </p:nvSpPr>
          <p:spPr bwMode="auto">
            <a:xfrm rot="-753803">
              <a:off x="4559" y="1571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7" name="Freeform 77"/>
            <p:cNvSpPr>
              <a:spLocks/>
            </p:cNvSpPr>
            <p:nvPr/>
          </p:nvSpPr>
          <p:spPr bwMode="auto">
            <a:xfrm rot="-753803">
              <a:off x="4571" y="1698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8" name="Freeform 78"/>
            <p:cNvSpPr>
              <a:spLocks/>
            </p:cNvSpPr>
            <p:nvPr/>
          </p:nvSpPr>
          <p:spPr bwMode="auto">
            <a:xfrm rot="-844249">
              <a:off x="4576" y="1758"/>
              <a:ext cx="111" cy="68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39" name="Freeform 79"/>
            <p:cNvSpPr>
              <a:spLocks/>
            </p:cNvSpPr>
            <p:nvPr/>
          </p:nvSpPr>
          <p:spPr bwMode="auto">
            <a:xfrm rot="-753803">
              <a:off x="4436" y="1583"/>
              <a:ext cx="96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0" name="Freeform 80"/>
            <p:cNvSpPr>
              <a:spLocks/>
            </p:cNvSpPr>
            <p:nvPr/>
          </p:nvSpPr>
          <p:spPr bwMode="auto">
            <a:xfrm rot="-753803">
              <a:off x="4438" y="1662"/>
              <a:ext cx="96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1" name="Freeform 81"/>
            <p:cNvSpPr>
              <a:spLocks/>
            </p:cNvSpPr>
            <p:nvPr/>
          </p:nvSpPr>
          <p:spPr bwMode="auto">
            <a:xfrm rot="-753803">
              <a:off x="4448" y="1742"/>
              <a:ext cx="96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2" name="Freeform 82"/>
            <p:cNvSpPr>
              <a:spLocks/>
            </p:cNvSpPr>
            <p:nvPr/>
          </p:nvSpPr>
          <p:spPr bwMode="auto">
            <a:xfrm rot="-753803">
              <a:off x="4457" y="1817"/>
              <a:ext cx="96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3" name="Freeform 83"/>
            <p:cNvSpPr>
              <a:spLocks/>
            </p:cNvSpPr>
            <p:nvPr/>
          </p:nvSpPr>
          <p:spPr bwMode="auto">
            <a:xfrm rot="-190789">
              <a:off x="4309" y="1584"/>
              <a:ext cx="97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4" name="Freeform 84"/>
            <p:cNvSpPr>
              <a:spLocks/>
            </p:cNvSpPr>
            <p:nvPr/>
          </p:nvSpPr>
          <p:spPr bwMode="auto">
            <a:xfrm rot="-190789">
              <a:off x="4307" y="1665"/>
              <a:ext cx="97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5" name="Freeform 85"/>
            <p:cNvSpPr>
              <a:spLocks/>
            </p:cNvSpPr>
            <p:nvPr/>
          </p:nvSpPr>
          <p:spPr bwMode="auto">
            <a:xfrm rot="-190789">
              <a:off x="4311" y="1745"/>
              <a:ext cx="97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6" name="Freeform 86"/>
            <p:cNvSpPr>
              <a:spLocks/>
            </p:cNvSpPr>
            <p:nvPr/>
          </p:nvSpPr>
          <p:spPr bwMode="auto">
            <a:xfrm rot="-245137">
              <a:off x="4313" y="1821"/>
              <a:ext cx="96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7" name="Freeform 87"/>
            <p:cNvSpPr>
              <a:spLocks/>
            </p:cNvSpPr>
            <p:nvPr/>
          </p:nvSpPr>
          <p:spPr bwMode="auto">
            <a:xfrm>
              <a:off x="4296" y="1523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8" name="Freeform 88"/>
            <p:cNvSpPr>
              <a:spLocks/>
            </p:cNvSpPr>
            <p:nvPr/>
          </p:nvSpPr>
          <p:spPr bwMode="auto">
            <a:xfrm rot="238349">
              <a:off x="4167" y="1576"/>
              <a:ext cx="97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49" name="Freeform 89"/>
            <p:cNvSpPr>
              <a:spLocks/>
            </p:cNvSpPr>
            <p:nvPr/>
          </p:nvSpPr>
          <p:spPr bwMode="auto">
            <a:xfrm rot="238349">
              <a:off x="4165" y="1654"/>
              <a:ext cx="97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0" name="Freeform 90"/>
            <p:cNvSpPr>
              <a:spLocks/>
            </p:cNvSpPr>
            <p:nvPr/>
          </p:nvSpPr>
          <p:spPr bwMode="auto">
            <a:xfrm rot="238349">
              <a:off x="4167" y="1732"/>
              <a:ext cx="97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1" name="Freeform 91"/>
            <p:cNvSpPr>
              <a:spLocks/>
            </p:cNvSpPr>
            <p:nvPr/>
          </p:nvSpPr>
          <p:spPr bwMode="auto">
            <a:xfrm rot="245137">
              <a:off x="4169" y="1812"/>
              <a:ext cx="97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2" name="Freeform 92"/>
            <p:cNvSpPr>
              <a:spLocks/>
            </p:cNvSpPr>
            <p:nvPr/>
          </p:nvSpPr>
          <p:spPr bwMode="auto">
            <a:xfrm rot="366931">
              <a:off x="4048" y="1505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3" name="Freeform 93"/>
            <p:cNvSpPr>
              <a:spLocks/>
            </p:cNvSpPr>
            <p:nvPr/>
          </p:nvSpPr>
          <p:spPr bwMode="auto">
            <a:xfrm rot="366931">
              <a:off x="4044" y="1567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4" name="Freeform 94"/>
            <p:cNvSpPr>
              <a:spLocks/>
            </p:cNvSpPr>
            <p:nvPr/>
          </p:nvSpPr>
          <p:spPr bwMode="auto">
            <a:xfrm rot="366931">
              <a:off x="4046" y="1634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5" name="Freeform 95"/>
            <p:cNvSpPr>
              <a:spLocks/>
            </p:cNvSpPr>
            <p:nvPr/>
          </p:nvSpPr>
          <p:spPr bwMode="auto">
            <a:xfrm rot="366931">
              <a:off x="4046" y="1694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6" name="Freeform 96"/>
            <p:cNvSpPr>
              <a:spLocks/>
            </p:cNvSpPr>
            <p:nvPr/>
          </p:nvSpPr>
          <p:spPr bwMode="auto">
            <a:xfrm rot="366931">
              <a:off x="4046" y="1753"/>
              <a:ext cx="108" cy="5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15457" name="Freeform 97"/>
            <p:cNvSpPr>
              <a:spLocks/>
            </p:cNvSpPr>
            <p:nvPr/>
          </p:nvSpPr>
          <p:spPr bwMode="auto">
            <a:xfrm>
              <a:off x="4674" y="734"/>
              <a:ext cx="114" cy="1303"/>
            </a:xfrm>
            <a:custGeom>
              <a:avLst/>
              <a:gdLst>
                <a:gd name="T0" fmla="*/ 108 w 264"/>
                <a:gd name="T1" fmla="*/ 0 h 3336"/>
                <a:gd name="T2" fmla="*/ 180 w 264"/>
                <a:gd name="T3" fmla="*/ 906 h 3336"/>
                <a:gd name="T4" fmla="*/ 174 w 264"/>
                <a:gd name="T5" fmla="*/ 2454 h 3336"/>
                <a:gd name="T6" fmla="*/ 0 w 264"/>
                <a:gd name="T7" fmla="*/ 3336 h 3336"/>
                <a:gd name="T8" fmla="*/ 216 w 264"/>
                <a:gd name="T9" fmla="*/ 3078 h 3336"/>
                <a:gd name="T10" fmla="*/ 264 w 264"/>
                <a:gd name="T11" fmla="*/ 2820 h 3336"/>
                <a:gd name="T12" fmla="*/ 246 w 264"/>
                <a:gd name="T13" fmla="*/ 6 h 3336"/>
                <a:gd name="T14" fmla="*/ 108 w 264"/>
                <a:gd name="T15" fmla="*/ 0 h 3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336">
                  <a:moveTo>
                    <a:pt x="108" y="0"/>
                  </a:moveTo>
                  <a:lnTo>
                    <a:pt x="180" y="906"/>
                  </a:lnTo>
                  <a:lnTo>
                    <a:pt x="174" y="2454"/>
                  </a:lnTo>
                  <a:lnTo>
                    <a:pt x="0" y="3336"/>
                  </a:lnTo>
                  <a:lnTo>
                    <a:pt x="216" y="3078"/>
                  </a:lnTo>
                  <a:lnTo>
                    <a:pt x="264" y="2820"/>
                  </a:lnTo>
                  <a:lnTo>
                    <a:pt x="246" y="6"/>
                  </a:lnTo>
                  <a:lnTo>
                    <a:pt x="108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8" name="Freeform 98"/>
            <p:cNvSpPr>
              <a:spLocks/>
            </p:cNvSpPr>
            <p:nvPr/>
          </p:nvSpPr>
          <p:spPr bwMode="auto">
            <a:xfrm flipH="1">
              <a:off x="3959" y="734"/>
              <a:ext cx="135" cy="1308"/>
            </a:xfrm>
            <a:custGeom>
              <a:avLst/>
              <a:gdLst>
                <a:gd name="T0" fmla="*/ 108 w 264"/>
                <a:gd name="T1" fmla="*/ 0 h 3336"/>
                <a:gd name="T2" fmla="*/ 180 w 264"/>
                <a:gd name="T3" fmla="*/ 906 h 3336"/>
                <a:gd name="T4" fmla="*/ 174 w 264"/>
                <a:gd name="T5" fmla="*/ 2454 h 3336"/>
                <a:gd name="T6" fmla="*/ 0 w 264"/>
                <a:gd name="T7" fmla="*/ 3336 h 3336"/>
                <a:gd name="T8" fmla="*/ 216 w 264"/>
                <a:gd name="T9" fmla="*/ 3078 h 3336"/>
                <a:gd name="T10" fmla="*/ 264 w 264"/>
                <a:gd name="T11" fmla="*/ 2820 h 3336"/>
                <a:gd name="T12" fmla="*/ 246 w 264"/>
                <a:gd name="T13" fmla="*/ 6 h 3336"/>
                <a:gd name="T14" fmla="*/ 108 w 264"/>
                <a:gd name="T15" fmla="*/ 0 h 3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336">
                  <a:moveTo>
                    <a:pt x="108" y="0"/>
                  </a:moveTo>
                  <a:lnTo>
                    <a:pt x="180" y="906"/>
                  </a:lnTo>
                  <a:lnTo>
                    <a:pt x="174" y="2454"/>
                  </a:lnTo>
                  <a:lnTo>
                    <a:pt x="0" y="3336"/>
                  </a:lnTo>
                  <a:lnTo>
                    <a:pt x="216" y="3078"/>
                  </a:lnTo>
                  <a:lnTo>
                    <a:pt x="264" y="2820"/>
                  </a:lnTo>
                  <a:lnTo>
                    <a:pt x="246" y="6"/>
                  </a:lnTo>
                  <a:lnTo>
                    <a:pt x="108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59" name="Freeform 99"/>
            <p:cNvSpPr>
              <a:spLocks/>
            </p:cNvSpPr>
            <p:nvPr/>
          </p:nvSpPr>
          <p:spPr bwMode="auto">
            <a:xfrm>
              <a:off x="3969" y="685"/>
              <a:ext cx="817" cy="49"/>
            </a:xfrm>
            <a:custGeom>
              <a:avLst/>
              <a:gdLst>
                <a:gd name="T0" fmla="*/ 0 w 1650"/>
                <a:gd name="T1" fmla="*/ 126 h 126"/>
                <a:gd name="T2" fmla="*/ 1650 w 1650"/>
                <a:gd name="T3" fmla="*/ 126 h 126"/>
                <a:gd name="T4" fmla="*/ 1158 w 1650"/>
                <a:gd name="T5" fmla="*/ 0 h 126"/>
                <a:gd name="T6" fmla="*/ 480 w 1650"/>
                <a:gd name="T7" fmla="*/ 0 h 126"/>
                <a:gd name="T8" fmla="*/ 0 w 1650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126">
                  <a:moveTo>
                    <a:pt x="0" y="126"/>
                  </a:moveTo>
                  <a:lnTo>
                    <a:pt x="1650" y="126"/>
                  </a:lnTo>
                  <a:lnTo>
                    <a:pt x="1158" y="0"/>
                  </a:lnTo>
                  <a:lnTo>
                    <a:pt x="480" y="0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60" name="Oval 100"/>
            <p:cNvSpPr>
              <a:spLocks noChangeArrowheads="1"/>
            </p:cNvSpPr>
            <p:nvPr/>
          </p:nvSpPr>
          <p:spPr bwMode="auto">
            <a:xfrm>
              <a:off x="4362" y="1966"/>
              <a:ext cx="52" cy="47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1" name="Text Box 101"/>
            <p:cNvSpPr txBox="1">
              <a:spLocks noChangeArrowheads="1"/>
            </p:cNvSpPr>
            <p:nvPr/>
          </p:nvSpPr>
          <p:spPr bwMode="auto">
            <a:xfrm rot="302873">
              <a:off x="4026" y="1274"/>
              <a:ext cx="16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Alpha</a:t>
              </a:r>
            </a:p>
          </p:txBody>
        </p:sp>
        <p:sp>
          <p:nvSpPr>
            <p:cNvPr id="15462" name="Text Box 102"/>
            <p:cNvSpPr txBox="1">
              <a:spLocks noChangeArrowheads="1"/>
            </p:cNvSpPr>
            <p:nvPr/>
          </p:nvSpPr>
          <p:spPr bwMode="auto">
            <a:xfrm rot="302873">
              <a:off x="4044" y="1214"/>
              <a:ext cx="14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2ND</a:t>
              </a:r>
            </a:p>
          </p:txBody>
        </p:sp>
        <p:sp>
          <p:nvSpPr>
            <p:cNvPr id="15463" name="Text Box 103"/>
            <p:cNvSpPr txBox="1">
              <a:spLocks noChangeArrowheads="1"/>
            </p:cNvSpPr>
            <p:nvPr/>
          </p:nvSpPr>
          <p:spPr bwMode="auto">
            <a:xfrm rot="302873">
              <a:off x="4160" y="1216"/>
              <a:ext cx="15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Mode</a:t>
              </a:r>
            </a:p>
          </p:txBody>
        </p:sp>
        <p:sp>
          <p:nvSpPr>
            <p:cNvPr id="15464" name="Text Box 104"/>
            <p:cNvSpPr txBox="1">
              <a:spLocks noChangeArrowheads="1"/>
            </p:cNvSpPr>
            <p:nvPr/>
          </p:nvSpPr>
          <p:spPr bwMode="auto">
            <a:xfrm>
              <a:off x="4282" y="1225"/>
              <a:ext cx="14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DEL</a:t>
              </a:r>
            </a:p>
          </p:txBody>
        </p:sp>
        <p:sp>
          <p:nvSpPr>
            <p:cNvPr id="15465" name="Text Box 105"/>
            <p:cNvSpPr txBox="1">
              <a:spLocks noChangeArrowheads="1"/>
            </p:cNvSpPr>
            <p:nvPr/>
          </p:nvSpPr>
          <p:spPr bwMode="auto">
            <a:xfrm>
              <a:off x="4277" y="1300"/>
              <a:ext cx="15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STAT</a:t>
              </a:r>
            </a:p>
          </p:txBody>
        </p:sp>
        <p:sp>
          <p:nvSpPr>
            <p:cNvPr id="15466" name="Text Box 106"/>
            <p:cNvSpPr txBox="1">
              <a:spLocks noChangeArrowheads="1"/>
            </p:cNvSpPr>
            <p:nvPr/>
          </p:nvSpPr>
          <p:spPr bwMode="auto">
            <a:xfrm>
              <a:off x="4271" y="1370"/>
              <a:ext cx="1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PRGM</a:t>
              </a:r>
            </a:p>
          </p:txBody>
        </p:sp>
        <p:sp>
          <p:nvSpPr>
            <p:cNvPr id="15467" name="Text Box 107"/>
            <p:cNvSpPr txBox="1">
              <a:spLocks noChangeArrowheads="1"/>
            </p:cNvSpPr>
            <p:nvPr/>
          </p:nvSpPr>
          <p:spPr bwMode="auto">
            <a:xfrm>
              <a:off x="4276" y="1442"/>
              <a:ext cx="15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COS</a:t>
              </a:r>
            </a:p>
          </p:txBody>
        </p:sp>
        <p:sp>
          <p:nvSpPr>
            <p:cNvPr id="15468" name="Text Box 108"/>
            <p:cNvSpPr txBox="1">
              <a:spLocks noChangeArrowheads="1"/>
            </p:cNvSpPr>
            <p:nvPr/>
          </p:nvSpPr>
          <p:spPr bwMode="auto">
            <a:xfrm>
              <a:off x="4282" y="1530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(</a:t>
              </a:r>
            </a:p>
          </p:txBody>
        </p:sp>
        <p:sp>
          <p:nvSpPr>
            <p:cNvPr id="15469" name="Text Box 109"/>
            <p:cNvSpPr txBox="1">
              <a:spLocks noChangeArrowheads="1"/>
            </p:cNvSpPr>
            <p:nvPr/>
          </p:nvSpPr>
          <p:spPr bwMode="auto">
            <a:xfrm rot="302873">
              <a:off x="4146" y="1292"/>
              <a:ext cx="17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X,T,O,N</a:t>
              </a:r>
            </a:p>
          </p:txBody>
        </p:sp>
        <p:sp>
          <p:nvSpPr>
            <p:cNvPr id="15470" name="Text Box 110"/>
            <p:cNvSpPr txBox="1">
              <a:spLocks noChangeArrowheads="1"/>
            </p:cNvSpPr>
            <p:nvPr/>
          </p:nvSpPr>
          <p:spPr bwMode="auto">
            <a:xfrm rot="302873">
              <a:off x="4156" y="1358"/>
              <a:ext cx="16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A200A2"/>
                  </a:solidFill>
                </a:rPr>
                <a:t>APPS</a:t>
              </a:r>
            </a:p>
          </p:txBody>
        </p:sp>
        <p:sp>
          <p:nvSpPr>
            <p:cNvPr id="15471" name="Text Box 111"/>
            <p:cNvSpPr txBox="1">
              <a:spLocks noChangeArrowheads="1"/>
            </p:cNvSpPr>
            <p:nvPr/>
          </p:nvSpPr>
          <p:spPr bwMode="auto">
            <a:xfrm rot="302873">
              <a:off x="4030" y="1343"/>
              <a:ext cx="16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MATH</a:t>
              </a:r>
            </a:p>
          </p:txBody>
        </p:sp>
        <p:sp>
          <p:nvSpPr>
            <p:cNvPr id="15472" name="Text Box 112"/>
            <p:cNvSpPr txBox="1">
              <a:spLocks noChangeArrowheads="1"/>
            </p:cNvSpPr>
            <p:nvPr/>
          </p:nvSpPr>
          <p:spPr bwMode="auto">
            <a:xfrm rot="302873">
              <a:off x="4154" y="1555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7</a:t>
              </a:r>
            </a:p>
          </p:txBody>
        </p:sp>
        <p:sp>
          <p:nvSpPr>
            <p:cNvPr id="15473" name="Text Box 113"/>
            <p:cNvSpPr txBox="1">
              <a:spLocks noChangeArrowheads="1"/>
            </p:cNvSpPr>
            <p:nvPr/>
          </p:nvSpPr>
          <p:spPr bwMode="auto">
            <a:xfrm rot="302873">
              <a:off x="4148" y="1640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4</a:t>
              </a:r>
            </a:p>
          </p:txBody>
        </p:sp>
        <p:sp>
          <p:nvSpPr>
            <p:cNvPr id="15474" name="Text Box 114"/>
            <p:cNvSpPr txBox="1">
              <a:spLocks noChangeArrowheads="1"/>
            </p:cNvSpPr>
            <p:nvPr/>
          </p:nvSpPr>
          <p:spPr bwMode="auto">
            <a:xfrm rot="302873">
              <a:off x="4150" y="1718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1</a:t>
              </a:r>
            </a:p>
          </p:txBody>
        </p:sp>
        <p:sp>
          <p:nvSpPr>
            <p:cNvPr id="15475" name="Text Box 115"/>
            <p:cNvSpPr txBox="1">
              <a:spLocks noChangeArrowheads="1"/>
            </p:cNvSpPr>
            <p:nvPr/>
          </p:nvSpPr>
          <p:spPr bwMode="auto">
            <a:xfrm rot="311666">
              <a:off x="4150" y="1790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0</a:t>
              </a:r>
            </a:p>
          </p:txBody>
        </p:sp>
        <p:sp>
          <p:nvSpPr>
            <p:cNvPr id="15476" name="Text Box 116"/>
            <p:cNvSpPr txBox="1">
              <a:spLocks noChangeArrowheads="1"/>
            </p:cNvSpPr>
            <p:nvPr/>
          </p:nvSpPr>
          <p:spPr bwMode="auto">
            <a:xfrm>
              <a:off x="4295" y="1565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8</a:t>
              </a:r>
            </a:p>
          </p:txBody>
        </p:sp>
        <p:sp>
          <p:nvSpPr>
            <p:cNvPr id="15477" name="Text Box 117"/>
            <p:cNvSpPr txBox="1">
              <a:spLocks noChangeArrowheads="1"/>
            </p:cNvSpPr>
            <p:nvPr/>
          </p:nvSpPr>
          <p:spPr bwMode="auto">
            <a:xfrm>
              <a:off x="4293" y="1644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5</a:t>
              </a:r>
            </a:p>
          </p:txBody>
        </p:sp>
        <p:sp>
          <p:nvSpPr>
            <p:cNvPr id="15478" name="Text Box 118"/>
            <p:cNvSpPr txBox="1">
              <a:spLocks noChangeArrowheads="1"/>
            </p:cNvSpPr>
            <p:nvPr/>
          </p:nvSpPr>
          <p:spPr bwMode="auto">
            <a:xfrm>
              <a:off x="4296" y="1729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2</a:t>
              </a:r>
            </a:p>
          </p:txBody>
        </p:sp>
        <p:sp>
          <p:nvSpPr>
            <p:cNvPr id="15479" name="Text Box 119"/>
            <p:cNvSpPr txBox="1">
              <a:spLocks noChangeArrowheads="1"/>
            </p:cNvSpPr>
            <p:nvPr/>
          </p:nvSpPr>
          <p:spPr bwMode="auto">
            <a:xfrm>
              <a:off x="4296" y="1769"/>
              <a:ext cx="12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" b="1"/>
                <a:t>.</a:t>
              </a:r>
            </a:p>
          </p:txBody>
        </p:sp>
        <p:sp>
          <p:nvSpPr>
            <p:cNvPr id="15480" name="Text Box 120"/>
            <p:cNvSpPr txBox="1">
              <a:spLocks noChangeArrowheads="1"/>
            </p:cNvSpPr>
            <p:nvPr/>
          </p:nvSpPr>
          <p:spPr bwMode="auto">
            <a:xfrm rot="-501791">
              <a:off x="4419" y="1562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9</a:t>
              </a:r>
            </a:p>
          </p:txBody>
        </p:sp>
        <p:sp>
          <p:nvSpPr>
            <p:cNvPr id="15481" name="Text Box 121"/>
            <p:cNvSpPr txBox="1">
              <a:spLocks noChangeArrowheads="1"/>
            </p:cNvSpPr>
            <p:nvPr/>
          </p:nvSpPr>
          <p:spPr bwMode="auto">
            <a:xfrm rot="-501791">
              <a:off x="4417" y="1644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6</a:t>
              </a:r>
            </a:p>
          </p:txBody>
        </p:sp>
        <p:sp>
          <p:nvSpPr>
            <p:cNvPr id="15482" name="Text Box 122"/>
            <p:cNvSpPr txBox="1">
              <a:spLocks noChangeArrowheads="1"/>
            </p:cNvSpPr>
            <p:nvPr/>
          </p:nvSpPr>
          <p:spPr bwMode="auto">
            <a:xfrm rot="-546389">
              <a:off x="4429" y="1726"/>
              <a:ext cx="116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00" b="1"/>
                <a:t>3</a:t>
              </a:r>
            </a:p>
          </p:txBody>
        </p:sp>
        <p:sp>
          <p:nvSpPr>
            <p:cNvPr id="15483" name="Text Box 123"/>
            <p:cNvSpPr txBox="1">
              <a:spLocks noChangeArrowheads="1"/>
            </p:cNvSpPr>
            <p:nvPr/>
          </p:nvSpPr>
          <p:spPr bwMode="auto">
            <a:xfrm rot="-626869">
              <a:off x="4437" y="1794"/>
              <a:ext cx="13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/>
                <a:t>(-)</a:t>
              </a:r>
            </a:p>
          </p:txBody>
        </p:sp>
        <p:sp>
          <p:nvSpPr>
            <p:cNvPr id="15484" name="Text Box 124"/>
            <p:cNvSpPr txBox="1">
              <a:spLocks noChangeArrowheads="1"/>
            </p:cNvSpPr>
            <p:nvPr/>
          </p:nvSpPr>
          <p:spPr bwMode="auto">
            <a:xfrm rot="-501791">
              <a:off x="4550" y="1545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15485" name="Text Box 125"/>
            <p:cNvSpPr txBox="1">
              <a:spLocks noChangeArrowheads="1"/>
            </p:cNvSpPr>
            <p:nvPr/>
          </p:nvSpPr>
          <p:spPr bwMode="auto">
            <a:xfrm rot="-501791">
              <a:off x="4556" y="1611"/>
              <a:ext cx="130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5486" name="Text Box 126"/>
            <p:cNvSpPr txBox="1">
              <a:spLocks noChangeArrowheads="1"/>
            </p:cNvSpPr>
            <p:nvPr/>
          </p:nvSpPr>
          <p:spPr bwMode="auto">
            <a:xfrm rot="-546389">
              <a:off x="4559" y="1673"/>
              <a:ext cx="124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15487" name="Text Box 127"/>
            <p:cNvSpPr txBox="1">
              <a:spLocks noChangeArrowheads="1"/>
            </p:cNvSpPr>
            <p:nvPr/>
          </p:nvSpPr>
          <p:spPr bwMode="auto">
            <a:xfrm rot="-501791">
              <a:off x="4548" y="1474"/>
              <a:ext cx="13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÷</a:t>
              </a:r>
            </a:p>
          </p:txBody>
        </p:sp>
        <p:sp>
          <p:nvSpPr>
            <p:cNvPr id="15488" name="Text Box 128"/>
            <p:cNvSpPr txBox="1">
              <a:spLocks noChangeArrowheads="1"/>
            </p:cNvSpPr>
            <p:nvPr/>
          </p:nvSpPr>
          <p:spPr bwMode="auto">
            <a:xfrm rot="-476699">
              <a:off x="4554" y="1751"/>
              <a:ext cx="157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Enter</a:t>
              </a:r>
            </a:p>
          </p:txBody>
        </p:sp>
        <p:sp>
          <p:nvSpPr>
            <p:cNvPr id="15489" name="Text Box 129"/>
            <p:cNvSpPr txBox="1">
              <a:spLocks noChangeArrowheads="1"/>
            </p:cNvSpPr>
            <p:nvPr/>
          </p:nvSpPr>
          <p:spPr bwMode="auto">
            <a:xfrm rot="302873">
              <a:off x="4044" y="142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X </a:t>
              </a:r>
              <a:r>
                <a:rPr lang="en-US" altLang="en-US" sz="200" b="1" baseline="30000">
                  <a:solidFill>
                    <a:schemeClr val="bg1"/>
                  </a:solidFill>
                </a:rPr>
                <a:t>-1</a:t>
              </a:r>
            </a:p>
          </p:txBody>
        </p:sp>
        <p:sp>
          <p:nvSpPr>
            <p:cNvPr id="15490" name="Text Box 130"/>
            <p:cNvSpPr txBox="1">
              <a:spLocks noChangeArrowheads="1"/>
            </p:cNvSpPr>
            <p:nvPr/>
          </p:nvSpPr>
          <p:spPr bwMode="auto">
            <a:xfrm rot="302873">
              <a:off x="4041" y="1485"/>
              <a:ext cx="13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X</a:t>
              </a:r>
              <a:r>
                <a:rPr lang="en-US" altLang="en-US" sz="200" b="1" baseline="30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5491" name="Text Box 131"/>
            <p:cNvSpPr txBox="1">
              <a:spLocks noChangeArrowheads="1"/>
            </p:cNvSpPr>
            <p:nvPr/>
          </p:nvSpPr>
          <p:spPr bwMode="auto">
            <a:xfrm rot="302873">
              <a:off x="4026" y="1549"/>
              <a:ext cx="15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LOG</a:t>
              </a:r>
            </a:p>
          </p:txBody>
        </p:sp>
        <p:sp>
          <p:nvSpPr>
            <p:cNvPr id="15492" name="Text Box 132"/>
            <p:cNvSpPr txBox="1">
              <a:spLocks noChangeArrowheads="1"/>
            </p:cNvSpPr>
            <p:nvPr/>
          </p:nvSpPr>
          <p:spPr bwMode="auto">
            <a:xfrm rot="302873">
              <a:off x="4035" y="161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LN</a:t>
              </a:r>
            </a:p>
          </p:txBody>
        </p:sp>
        <p:sp>
          <p:nvSpPr>
            <p:cNvPr id="15493" name="Text Box 133"/>
            <p:cNvSpPr txBox="1">
              <a:spLocks noChangeArrowheads="1"/>
            </p:cNvSpPr>
            <p:nvPr/>
          </p:nvSpPr>
          <p:spPr bwMode="auto">
            <a:xfrm rot="302873">
              <a:off x="4023" y="1675"/>
              <a:ext cx="15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STO&gt;</a:t>
              </a:r>
            </a:p>
          </p:txBody>
        </p:sp>
        <p:sp>
          <p:nvSpPr>
            <p:cNvPr id="15494" name="Text Box 134"/>
            <p:cNvSpPr txBox="1">
              <a:spLocks noChangeArrowheads="1"/>
            </p:cNvSpPr>
            <p:nvPr/>
          </p:nvSpPr>
          <p:spPr bwMode="auto">
            <a:xfrm rot="302873">
              <a:off x="4029" y="1742"/>
              <a:ext cx="14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ON</a:t>
              </a:r>
            </a:p>
          </p:txBody>
        </p:sp>
        <p:sp>
          <p:nvSpPr>
            <p:cNvPr id="15495" name="Text Box 135"/>
            <p:cNvSpPr txBox="1">
              <a:spLocks noChangeArrowheads="1"/>
            </p:cNvSpPr>
            <p:nvPr/>
          </p:nvSpPr>
          <p:spPr bwMode="auto">
            <a:xfrm rot="302873">
              <a:off x="4160" y="1433"/>
              <a:ext cx="14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SIN</a:t>
              </a:r>
            </a:p>
          </p:txBody>
        </p:sp>
        <p:sp>
          <p:nvSpPr>
            <p:cNvPr id="15496" name="Text Box 136"/>
            <p:cNvSpPr txBox="1">
              <a:spLocks noChangeArrowheads="1"/>
            </p:cNvSpPr>
            <p:nvPr/>
          </p:nvSpPr>
          <p:spPr bwMode="auto">
            <a:xfrm rot="302873">
              <a:off x="4166" y="1519"/>
              <a:ext cx="12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,</a:t>
              </a:r>
            </a:p>
          </p:txBody>
        </p:sp>
        <p:sp>
          <p:nvSpPr>
            <p:cNvPr id="15497" name="Text Box 137"/>
            <p:cNvSpPr txBox="1">
              <a:spLocks noChangeArrowheads="1"/>
            </p:cNvSpPr>
            <p:nvPr/>
          </p:nvSpPr>
          <p:spPr bwMode="auto">
            <a:xfrm rot="-611125">
              <a:off x="4402" y="1366"/>
              <a:ext cx="16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VARS</a:t>
              </a:r>
            </a:p>
          </p:txBody>
        </p:sp>
        <p:sp>
          <p:nvSpPr>
            <p:cNvPr id="15498" name="Text Box 138"/>
            <p:cNvSpPr txBox="1">
              <a:spLocks noChangeArrowheads="1"/>
            </p:cNvSpPr>
            <p:nvPr/>
          </p:nvSpPr>
          <p:spPr bwMode="auto">
            <a:xfrm rot="-611125">
              <a:off x="4523" y="1351"/>
              <a:ext cx="17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CLEAR</a:t>
              </a:r>
            </a:p>
          </p:txBody>
        </p:sp>
        <p:sp>
          <p:nvSpPr>
            <p:cNvPr id="15499" name="Text Box 139"/>
            <p:cNvSpPr txBox="1">
              <a:spLocks noChangeArrowheads="1"/>
            </p:cNvSpPr>
            <p:nvPr/>
          </p:nvSpPr>
          <p:spPr bwMode="auto">
            <a:xfrm rot="-611125">
              <a:off x="4405" y="1437"/>
              <a:ext cx="15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TAN</a:t>
              </a:r>
            </a:p>
          </p:txBody>
        </p:sp>
        <p:sp>
          <p:nvSpPr>
            <p:cNvPr id="15500" name="Text Box 140"/>
            <p:cNvSpPr txBox="1">
              <a:spLocks noChangeArrowheads="1"/>
            </p:cNvSpPr>
            <p:nvPr/>
          </p:nvSpPr>
          <p:spPr bwMode="auto">
            <a:xfrm rot="15588875">
              <a:off x="4540" y="1422"/>
              <a:ext cx="12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&gt;</a:t>
              </a:r>
            </a:p>
          </p:txBody>
        </p:sp>
        <p:sp>
          <p:nvSpPr>
            <p:cNvPr id="15501" name="Text Box 141"/>
            <p:cNvSpPr txBox="1">
              <a:spLocks noChangeArrowheads="1"/>
            </p:cNvSpPr>
            <p:nvPr/>
          </p:nvSpPr>
          <p:spPr bwMode="auto">
            <a:xfrm rot="-611125">
              <a:off x="4422" y="1527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)</a:t>
              </a:r>
            </a:p>
          </p:txBody>
        </p:sp>
      </p:grpSp>
      <p:grpSp>
        <p:nvGrpSpPr>
          <p:cNvPr id="15502" name="Group 142"/>
          <p:cNvGrpSpPr>
            <a:grpSpLocks/>
          </p:cNvGrpSpPr>
          <p:nvPr/>
        </p:nvGrpSpPr>
        <p:grpSpPr bwMode="auto">
          <a:xfrm>
            <a:off x="1563688" y="1577975"/>
            <a:ext cx="187325" cy="471488"/>
            <a:chOff x="220" y="445"/>
            <a:chExt cx="119" cy="420"/>
          </a:xfrm>
        </p:grpSpPr>
        <p:sp>
          <p:nvSpPr>
            <p:cNvPr id="15503" name="Freeform 143"/>
            <p:cNvSpPr>
              <a:spLocks/>
            </p:cNvSpPr>
            <p:nvPr/>
          </p:nvSpPr>
          <p:spPr bwMode="auto">
            <a:xfrm>
              <a:off x="221" y="449"/>
              <a:ext cx="117" cy="406"/>
            </a:xfrm>
            <a:custGeom>
              <a:avLst/>
              <a:gdLst>
                <a:gd name="T0" fmla="*/ 0 w 117"/>
                <a:gd name="T1" fmla="*/ 97 h 406"/>
                <a:gd name="T2" fmla="*/ 0 w 117"/>
                <a:gd name="T3" fmla="*/ 406 h 406"/>
                <a:gd name="T4" fmla="*/ 13 w 117"/>
                <a:gd name="T5" fmla="*/ 357 h 406"/>
                <a:gd name="T6" fmla="*/ 33 w 117"/>
                <a:gd name="T7" fmla="*/ 328 h 406"/>
                <a:gd name="T8" fmla="*/ 64 w 117"/>
                <a:gd name="T9" fmla="*/ 312 h 406"/>
                <a:gd name="T10" fmla="*/ 117 w 117"/>
                <a:gd name="T11" fmla="*/ 312 h 406"/>
                <a:gd name="T12" fmla="*/ 117 w 117"/>
                <a:gd name="T13" fmla="*/ 0 h 406"/>
                <a:gd name="T14" fmla="*/ 85 w 117"/>
                <a:gd name="T15" fmla="*/ 0 h 406"/>
                <a:gd name="T16" fmla="*/ 55 w 117"/>
                <a:gd name="T17" fmla="*/ 3 h 406"/>
                <a:gd name="T18" fmla="*/ 28 w 117"/>
                <a:gd name="T19" fmla="*/ 18 h 406"/>
                <a:gd name="T20" fmla="*/ 18 w 117"/>
                <a:gd name="T21" fmla="*/ 40 h 406"/>
                <a:gd name="T22" fmla="*/ 4 w 117"/>
                <a:gd name="T23" fmla="*/ 64 h 406"/>
                <a:gd name="T24" fmla="*/ 0 w 117"/>
                <a:gd name="T25" fmla="*/ 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406">
                  <a:moveTo>
                    <a:pt x="0" y="97"/>
                  </a:moveTo>
                  <a:lnTo>
                    <a:pt x="0" y="406"/>
                  </a:lnTo>
                  <a:lnTo>
                    <a:pt x="13" y="357"/>
                  </a:lnTo>
                  <a:lnTo>
                    <a:pt x="33" y="328"/>
                  </a:lnTo>
                  <a:lnTo>
                    <a:pt x="64" y="312"/>
                  </a:lnTo>
                  <a:lnTo>
                    <a:pt x="117" y="312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55" y="3"/>
                  </a:lnTo>
                  <a:lnTo>
                    <a:pt x="28" y="18"/>
                  </a:lnTo>
                  <a:lnTo>
                    <a:pt x="18" y="40"/>
                  </a:lnTo>
                  <a:lnTo>
                    <a:pt x="4" y="6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4" name="Line 144"/>
            <p:cNvSpPr>
              <a:spLocks noChangeShapeType="1"/>
            </p:cNvSpPr>
            <p:nvPr/>
          </p:nvSpPr>
          <p:spPr bwMode="auto">
            <a:xfrm>
              <a:off x="221" y="544"/>
              <a:ext cx="0" cy="321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5" name="Freeform 145"/>
            <p:cNvSpPr>
              <a:spLocks/>
            </p:cNvSpPr>
            <p:nvPr/>
          </p:nvSpPr>
          <p:spPr bwMode="auto">
            <a:xfrm>
              <a:off x="222" y="757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6" name="Freeform 146"/>
            <p:cNvSpPr>
              <a:spLocks/>
            </p:cNvSpPr>
            <p:nvPr/>
          </p:nvSpPr>
          <p:spPr bwMode="auto">
            <a:xfrm>
              <a:off x="220" y="445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07" name="Line 147"/>
            <p:cNvSpPr>
              <a:spLocks noChangeShapeType="1"/>
            </p:cNvSpPr>
            <p:nvPr/>
          </p:nvSpPr>
          <p:spPr bwMode="auto">
            <a:xfrm>
              <a:off x="338" y="453"/>
              <a:ext cx="0" cy="309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508" name="Group 148"/>
          <p:cNvGrpSpPr>
            <a:grpSpLocks/>
          </p:cNvGrpSpPr>
          <p:nvPr/>
        </p:nvGrpSpPr>
        <p:grpSpPr bwMode="auto">
          <a:xfrm flipH="1">
            <a:off x="2798763" y="1565275"/>
            <a:ext cx="196850" cy="471488"/>
            <a:chOff x="220" y="445"/>
            <a:chExt cx="119" cy="420"/>
          </a:xfrm>
        </p:grpSpPr>
        <p:sp>
          <p:nvSpPr>
            <p:cNvPr id="15509" name="Freeform 149"/>
            <p:cNvSpPr>
              <a:spLocks/>
            </p:cNvSpPr>
            <p:nvPr/>
          </p:nvSpPr>
          <p:spPr bwMode="auto">
            <a:xfrm>
              <a:off x="221" y="449"/>
              <a:ext cx="117" cy="406"/>
            </a:xfrm>
            <a:custGeom>
              <a:avLst/>
              <a:gdLst>
                <a:gd name="T0" fmla="*/ 0 w 117"/>
                <a:gd name="T1" fmla="*/ 97 h 406"/>
                <a:gd name="T2" fmla="*/ 0 w 117"/>
                <a:gd name="T3" fmla="*/ 406 h 406"/>
                <a:gd name="T4" fmla="*/ 13 w 117"/>
                <a:gd name="T5" fmla="*/ 357 h 406"/>
                <a:gd name="T6" fmla="*/ 33 w 117"/>
                <a:gd name="T7" fmla="*/ 328 h 406"/>
                <a:gd name="T8" fmla="*/ 64 w 117"/>
                <a:gd name="T9" fmla="*/ 312 h 406"/>
                <a:gd name="T10" fmla="*/ 117 w 117"/>
                <a:gd name="T11" fmla="*/ 312 h 406"/>
                <a:gd name="T12" fmla="*/ 117 w 117"/>
                <a:gd name="T13" fmla="*/ 0 h 406"/>
                <a:gd name="T14" fmla="*/ 85 w 117"/>
                <a:gd name="T15" fmla="*/ 0 h 406"/>
                <a:gd name="T16" fmla="*/ 55 w 117"/>
                <a:gd name="T17" fmla="*/ 3 h 406"/>
                <a:gd name="T18" fmla="*/ 28 w 117"/>
                <a:gd name="T19" fmla="*/ 18 h 406"/>
                <a:gd name="T20" fmla="*/ 18 w 117"/>
                <a:gd name="T21" fmla="*/ 40 h 406"/>
                <a:gd name="T22" fmla="*/ 4 w 117"/>
                <a:gd name="T23" fmla="*/ 64 h 406"/>
                <a:gd name="T24" fmla="*/ 0 w 117"/>
                <a:gd name="T25" fmla="*/ 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406">
                  <a:moveTo>
                    <a:pt x="0" y="97"/>
                  </a:moveTo>
                  <a:lnTo>
                    <a:pt x="0" y="406"/>
                  </a:lnTo>
                  <a:lnTo>
                    <a:pt x="13" y="357"/>
                  </a:lnTo>
                  <a:lnTo>
                    <a:pt x="33" y="328"/>
                  </a:lnTo>
                  <a:lnTo>
                    <a:pt x="64" y="312"/>
                  </a:lnTo>
                  <a:lnTo>
                    <a:pt x="117" y="312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55" y="3"/>
                  </a:lnTo>
                  <a:lnTo>
                    <a:pt x="28" y="18"/>
                  </a:lnTo>
                  <a:lnTo>
                    <a:pt x="18" y="40"/>
                  </a:lnTo>
                  <a:lnTo>
                    <a:pt x="4" y="6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0" name="Line 150"/>
            <p:cNvSpPr>
              <a:spLocks noChangeShapeType="1"/>
            </p:cNvSpPr>
            <p:nvPr/>
          </p:nvSpPr>
          <p:spPr bwMode="auto">
            <a:xfrm>
              <a:off x="221" y="544"/>
              <a:ext cx="0" cy="321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1" name="Freeform 151"/>
            <p:cNvSpPr>
              <a:spLocks/>
            </p:cNvSpPr>
            <p:nvPr/>
          </p:nvSpPr>
          <p:spPr bwMode="auto">
            <a:xfrm>
              <a:off x="222" y="757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2" name="Freeform 152"/>
            <p:cNvSpPr>
              <a:spLocks/>
            </p:cNvSpPr>
            <p:nvPr/>
          </p:nvSpPr>
          <p:spPr bwMode="auto">
            <a:xfrm>
              <a:off x="220" y="445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13" name="Line 153"/>
            <p:cNvSpPr>
              <a:spLocks noChangeShapeType="1"/>
            </p:cNvSpPr>
            <p:nvPr/>
          </p:nvSpPr>
          <p:spPr bwMode="auto">
            <a:xfrm>
              <a:off x="338" y="453"/>
              <a:ext cx="0" cy="309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14" name="Rectangle 15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15515" name="Rectangle 15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15516" name="Rectangle 15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grpSp>
        <p:nvGrpSpPr>
          <p:cNvPr id="15517" name="Group 157"/>
          <p:cNvGrpSpPr>
            <a:grpSpLocks/>
          </p:cNvGrpSpPr>
          <p:nvPr/>
        </p:nvGrpSpPr>
        <p:grpSpPr bwMode="auto">
          <a:xfrm>
            <a:off x="3860800" y="1479550"/>
            <a:ext cx="1030288" cy="1611313"/>
            <a:chOff x="2432" y="932"/>
            <a:chExt cx="649" cy="1015"/>
          </a:xfrm>
        </p:grpSpPr>
        <p:sp>
          <p:nvSpPr>
            <p:cNvPr id="15518" name="Rectangle 158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15519" name="Rectangle 159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0" name="Rectangle 160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1" name="Rectangle 161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2" name="Rectangle 162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3" name="Rectangle 163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4" name="Rectangle 164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5" name="AutoShape 165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26" name="Text Box 166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sp>
        <p:nvSpPr>
          <p:cNvPr id="15527" name="Text Box 167"/>
          <p:cNvSpPr txBox="1">
            <a:spLocks noChangeArrowheads="1"/>
          </p:cNvSpPr>
          <p:nvPr/>
        </p:nvSpPr>
        <p:spPr bwMode="auto">
          <a:xfrm>
            <a:off x="200025" y="123825"/>
            <a:ext cx="6748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1:</a:t>
            </a:r>
            <a:r>
              <a:rPr lang="en-US" altLang="en-US">
                <a:solidFill>
                  <a:schemeClr val="bg1"/>
                </a:solidFill>
              </a:rPr>
              <a:t> Obtain White Plastic Calculator Holder from box and slide Calculator into it; push the calculator down to lock it in place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 descr="Walnut"/>
          <p:cNvSpPr>
            <a:spLocks noChangeArrowheads="1"/>
          </p:cNvSpPr>
          <p:nvPr/>
        </p:nvSpPr>
        <p:spPr bwMode="auto">
          <a:xfrm>
            <a:off x="-685800" y="1019175"/>
            <a:ext cx="10880725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2175" name="AutoShape 127"/>
          <p:cNvSpPr>
            <a:spLocks noChangeArrowheads="1"/>
          </p:cNvSpPr>
          <p:nvPr/>
        </p:nvSpPr>
        <p:spPr bwMode="auto">
          <a:xfrm rot="5400000">
            <a:off x="990600" y="1905000"/>
            <a:ext cx="2590800" cy="1524000"/>
          </a:xfrm>
          <a:prstGeom prst="flowChartAlternateProcess">
            <a:avLst/>
          </a:prstGeom>
          <a:solidFill>
            <a:schemeClr val="bg1"/>
          </a:solidFill>
          <a:ln w="9525">
            <a:miter lim="800000"/>
            <a:headEnd/>
            <a:tailEnd/>
          </a:ln>
          <a:effectLst/>
          <a:scene3d>
            <a:camera prst="legacyPerspectiveBottom">
              <a:rot lat="20999999" lon="0" rev="0"/>
            </a:camera>
            <a:lightRig rig="legacyFlat3" dir="t"/>
          </a:scene3d>
          <a:sp3d extrusionH="3794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chemeClr val="bg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176" name="AutoShape 128"/>
          <p:cNvSpPr>
            <a:spLocks noChangeArrowheads="1"/>
          </p:cNvSpPr>
          <p:nvPr/>
        </p:nvSpPr>
        <p:spPr bwMode="auto">
          <a:xfrm rot="5400000">
            <a:off x="1468438" y="2228850"/>
            <a:ext cx="1639887" cy="747713"/>
          </a:xfrm>
          <a:prstGeom prst="flowChartAlternateProcess">
            <a:avLst/>
          </a:prstGeom>
          <a:solidFill>
            <a:srgbClr val="B2B2B2"/>
          </a:solidFill>
          <a:ln w="9525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7" name="Oval 129"/>
          <p:cNvSpPr>
            <a:spLocks noChangeArrowheads="1"/>
          </p:cNvSpPr>
          <p:nvPr/>
        </p:nvSpPr>
        <p:spPr bwMode="auto">
          <a:xfrm>
            <a:off x="1585913" y="3671888"/>
            <a:ext cx="185737" cy="138112"/>
          </a:xfrm>
          <a:prstGeom prst="ellipse">
            <a:avLst/>
          </a:prstGeom>
          <a:solidFill>
            <a:schemeClr val="tx2"/>
          </a:solidFill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8" name="Oval 130"/>
          <p:cNvSpPr>
            <a:spLocks noChangeArrowheads="1"/>
          </p:cNvSpPr>
          <p:nvPr/>
        </p:nvSpPr>
        <p:spPr bwMode="auto">
          <a:xfrm>
            <a:off x="2781300" y="3667125"/>
            <a:ext cx="185738" cy="138113"/>
          </a:xfrm>
          <a:prstGeom prst="ellipse">
            <a:avLst/>
          </a:prstGeom>
          <a:solidFill>
            <a:schemeClr val="tx2"/>
          </a:solidFill>
          <a:ln w="9525">
            <a:solidFill>
              <a:srgbClr val="5F5F5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1566863" y="1895475"/>
            <a:ext cx="42862" cy="1503363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Bottom">
              <a:rot lat="20999999" lon="0" rev="0"/>
            </a:camera>
            <a:lightRig rig="legacyFlat3" dir="t"/>
          </a:scene3d>
          <a:sp3d extrusionH="252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205" name="Rectangle 157"/>
          <p:cNvSpPr>
            <a:spLocks noChangeArrowheads="1"/>
          </p:cNvSpPr>
          <p:nvPr/>
        </p:nvSpPr>
        <p:spPr bwMode="auto">
          <a:xfrm>
            <a:off x="2949575" y="1860550"/>
            <a:ext cx="42863" cy="1503363"/>
          </a:xfrm>
          <a:prstGeom prst="rect">
            <a:avLst/>
          </a:prstGeom>
          <a:solidFill>
            <a:srgbClr val="EAEAEA"/>
          </a:solidFill>
          <a:ln w="9525">
            <a:miter lim="800000"/>
            <a:headEnd/>
            <a:tailEnd/>
          </a:ln>
          <a:effectLst/>
          <a:scene3d>
            <a:camera prst="legacyPerspectiveBottom">
              <a:rot lat="20999999" lon="0" rev="0"/>
            </a:camera>
            <a:lightRig rig="legacyFlat3" dir="t"/>
          </a:scene3d>
          <a:sp3d extrusionH="252400" prstMaterial="legacyMatte">
            <a:bevelT w="13500" h="13500" prst="angle"/>
            <a:bevelB w="13500" h="13500" prst="angle"/>
            <a:extrusionClr>
              <a:schemeClr val="tx2"/>
            </a:extrusionClr>
            <a:contourClr>
              <a:srgbClr val="EAEAEA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2252" name="Group 204"/>
          <p:cNvGrpSpPr>
            <a:grpSpLocks/>
          </p:cNvGrpSpPr>
          <p:nvPr/>
        </p:nvGrpSpPr>
        <p:grpSpPr bwMode="auto">
          <a:xfrm rot="-941399">
            <a:off x="5638800" y="5410200"/>
            <a:ext cx="2057400" cy="292100"/>
            <a:chOff x="2798" y="2104"/>
            <a:chExt cx="1296" cy="184"/>
          </a:xfrm>
        </p:grpSpPr>
        <p:sp>
          <p:nvSpPr>
            <p:cNvPr id="2243" name="Rectangle 195"/>
            <p:cNvSpPr>
              <a:spLocks noChangeArrowheads="1"/>
            </p:cNvSpPr>
            <p:nvPr/>
          </p:nvSpPr>
          <p:spPr bwMode="auto">
            <a:xfrm>
              <a:off x="3190" y="2104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4" name="Rectangle 196"/>
            <p:cNvSpPr>
              <a:spLocks noChangeArrowheads="1"/>
            </p:cNvSpPr>
            <p:nvPr/>
          </p:nvSpPr>
          <p:spPr bwMode="auto">
            <a:xfrm>
              <a:off x="3294" y="2106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5" name="Rectangle 197"/>
            <p:cNvSpPr>
              <a:spLocks noChangeArrowheads="1"/>
            </p:cNvSpPr>
            <p:nvPr/>
          </p:nvSpPr>
          <p:spPr bwMode="auto">
            <a:xfrm>
              <a:off x="3402" y="2106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6" name="Rectangle 198"/>
            <p:cNvSpPr>
              <a:spLocks noChangeArrowheads="1"/>
            </p:cNvSpPr>
            <p:nvPr/>
          </p:nvSpPr>
          <p:spPr bwMode="auto">
            <a:xfrm>
              <a:off x="3506" y="2106"/>
              <a:ext cx="76" cy="36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7" name="Rectangle 199"/>
            <p:cNvSpPr>
              <a:spLocks noChangeArrowheads="1"/>
            </p:cNvSpPr>
            <p:nvPr/>
          </p:nvSpPr>
          <p:spPr bwMode="auto">
            <a:xfrm>
              <a:off x="3628" y="2106"/>
              <a:ext cx="76" cy="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8" name="Rectangle 200"/>
            <p:cNvSpPr>
              <a:spLocks noChangeArrowheads="1"/>
            </p:cNvSpPr>
            <p:nvPr/>
          </p:nvSpPr>
          <p:spPr bwMode="auto">
            <a:xfrm>
              <a:off x="3732" y="2106"/>
              <a:ext cx="76" cy="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9" name="Rectangle 201"/>
            <p:cNvSpPr>
              <a:spLocks noChangeArrowheads="1"/>
            </p:cNvSpPr>
            <p:nvPr/>
          </p:nvSpPr>
          <p:spPr bwMode="auto">
            <a:xfrm>
              <a:off x="3830" y="2106"/>
              <a:ext cx="76" cy="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0" name="Rectangle 202"/>
            <p:cNvSpPr>
              <a:spLocks noChangeArrowheads="1"/>
            </p:cNvSpPr>
            <p:nvPr/>
          </p:nvSpPr>
          <p:spPr bwMode="auto">
            <a:xfrm>
              <a:off x="3928" y="2110"/>
              <a:ext cx="104" cy="3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1" name="Rectangle 203"/>
            <p:cNvSpPr>
              <a:spLocks noChangeArrowheads="1"/>
            </p:cNvSpPr>
            <p:nvPr/>
          </p:nvSpPr>
          <p:spPr bwMode="auto">
            <a:xfrm>
              <a:off x="3022" y="2106"/>
              <a:ext cx="76" cy="28"/>
            </a:xfrm>
            <a:prstGeom prst="rect">
              <a:avLst/>
            </a:prstGeom>
            <a:solidFill>
              <a:srgbClr val="5F5F5F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2" name="AutoShape 194"/>
            <p:cNvSpPr>
              <a:spLocks noChangeArrowheads="1"/>
            </p:cNvSpPr>
            <p:nvPr/>
          </p:nvSpPr>
          <p:spPr bwMode="auto">
            <a:xfrm>
              <a:off x="2798" y="2120"/>
              <a:ext cx="1296" cy="168"/>
            </a:xfrm>
            <a:prstGeom prst="roundRect">
              <a:avLst>
                <a:gd name="adj" fmla="val 16667"/>
              </a:avLst>
            </a:prstGeom>
            <a:solidFill>
              <a:srgbClr val="96969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" name="Text Box 207"/>
          <p:cNvSpPr txBox="1">
            <a:spLocks noChangeArrowheads="1"/>
          </p:cNvSpPr>
          <p:nvPr/>
        </p:nvSpPr>
        <p:spPr bwMode="auto">
          <a:xfrm>
            <a:off x="7718425" y="63007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sp>
        <p:nvSpPr>
          <p:cNvPr id="2256" name="Line 208"/>
          <p:cNvSpPr>
            <a:spLocks noChangeShapeType="1"/>
          </p:cNvSpPr>
          <p:nvPr/>
        </p:nvSpPr>
        <p:spPr bwMode="auto">
          <a:xfrm flipH="1">
            <a:off x="4092575" y="4800600"/>
            <a:ext cx="2508250" cy="7429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7" name="Line 209"/>
          <p:cNvSpPr>
            <a:spLocks noChangeShapeType="1"/>
          </p:cNvSpPr>
          <p:nvPr/>
        </p:nvSpPr>
        <p:spPr bwMode="auto">
          <a:xfrm flipV="1">
            <a:off x="3395663" y="1566863"/>
            <a:ext cx="0" cy="4224337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8" name="Text Box 210"/>
          <p:cNvSpPr txBox="1">
            <a:spLocks noChangeArrowheads="1"/>
          </p:cNvSpPr>
          <p:nvPr/>
        </p:nvSpPr>
        <p:spPr bwMode="auto">
          <a:xfrm>
            <a:off x="1663700" y="965200"/>
            <a:ext cx="118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Top View</a:t>
            </a:r>
          </a:p>
        </p:txBody>
      </p:sp>
      <p:grpSp>
        <p:nvGrpSpPr>
          <p:cNvPr id="2254" name="Group 206"/>
          <p:cNvGrpSpPr>
            <a:grpSpLocks/>
          </p:cNvGrpSpPr>
          <p:nvPr/>
        </p:nvGrpSpPr>
        <p:grpSpPr bwMode="auto">
          <a:xfrm>
            <a:off x="4171950" y="5919788"/>
            <a:ext cx="3365500" cy="685800"/>
            <a:chOff x="2170" y="3729"/>
            <a:chExt cx="2120" cy="432"/>
          </a:xfrm>
        </p:grpSpPr>
        <p:sp>
          <p:nvSpPr>
            <p:cNvPr id="2236" name="AutoShape 188"/>
            <p:cNvSpPr>
              <a:spLocks noChangeArrowheads="1"/>
            </p:cNvSpPr>
            <p:nvPr/>
          </p:nvSpPr>
          <p:spPr bwMode="auto">
            <a:xfrm rot="16200000">
              <a:off x="3986" y="3929"/>
              <a:ext cx="144" cy="96"/>
            </a:xfrm>
            <a:prstGeom prst="flowChartDelay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8" name="AutoShape 190"/>
            <p:cNvSpPr>
              <a:spLocks noChangeArrowheads="1"/>
            </p:cNvSpPr>
            <p:nvPr/>
          </p:nvSpPr>
          <p:spPr bwMode="auto">
            <a:xfrm>
              <a:off x="2386" y="3953"/>
              <a:ext cx="1456" cy="80"/>
            </a:xfrm>
            <a:prstGeom prst="flowChartAlternateProcess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5" name="AutoShape 187"/>
            <p:cNvSpPr>
              <a:spLocks noChangeArrowheads="1"/>
            </p:cNvSpPr>
            <p:nvPr/>
          </p:nvSpPr>
          <p:spPr bwMode="auto">
            <a:xfrm>
              <a:off x="2170" y="3729"/>
              <a:ext cx="280" cy="344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2239" name="AutoShape 191"/>
            <p:cNvSpPr>
              <a:spLocks noChangeArrowheads="1"/>
            </p:cNvSpPr>
            <p:nvPr/>
          </p:nvSpPr>
          <p:spPr bwMode="auto">
            <a:xfrm>
              <a:off x="3498" y="3857"/>
              <a:ext cx="168" cy="160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2240" name="AutoShape 192"/>
            <p:cNvSpPr>
              <a:spLocks noChangeArrowheads="1"/>
            </p:cNvSpPr>
            <p:nvPr/>
          </p:nvSpPr>
          <p:spPr bwMode="auto">
            <a:xfrm>
              <a:off x="3962" y="4033"/>
              <a:ext cx="328" cy="56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34" name="AutoShape 186"/>
            <p:cNvSpPr>
              <a:spLocks noChangeArrowheads="1"/>
            </p:cNvSpPr>
            <p:nvPr/>
          </p:nvSpPr>
          <p:spPr bwMode="auto">
            <a:xfrm>
              <a:off x="2170" y="4033"/>
              <a:ext cx="1984" cy="128"/>
            </a:xfrm>
            <a:prstGeom prst="roundRect">
              <a:avLst>
                <a:gd name="adj" fmla="val 16667"/>
              </a:avLst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41" name="Line 193"/>
            <p:cNvSpPr>
              <a:spLocks noChangeShapeType="1"/>
            </p:cNvSpPr>
            <p:nvPr/>
          </p:nvSpPr>
          <p:spPr bwMode="auto">
            <a:xfrm>
              <a:off x="2178" y="4049"/>
              <a:ext cx="2088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72" name="Freeform 124"/>
          <p:cNvSpPr>
            <a:spLocks/>
          </p:cNvSpPr>
          <p:nvPr/>
        </p:nvSpPr>
        <p:spPr bwMode="auto">
          <a:xfrm>
            <a:off x="1765300" y="3694113"/>
            <a:ext cx="982663" cy="230187"/>
          </a:xfrm>
          <a:custGeom>
            <a:avLst/>
            <a:gdLst>
              <a:gd name="T0" fmla="*/ 64 w 928"/>
              <a:gd name="T1" fmla="*/ 144 h 168"/>
              <a:gd name="T2" fmla="*/ 496 w 928"/>
              <a:gd name="T3" fmla="*/ 0 h 168"/>
              <a:gd name="T4" fmla="*/ 880 w 928"/>
              <a:gd name="T5" fmla="*/ 144 h 168"/>
              <a:gd name="T6" fmla="*/ 784 w 928"/>
              <a:gd name="T7" fmla="*/ 144 h 168"/>
              <a:gd name="T8" fmla="*/ 400 w 928"/>
              <a:gd name="T9" fmla="*/ 144 h 168"/>
              <a:gd name="T10" fmla="*/ 112 w 928"/>
              <a:gd name="T11" fmla="*/ 144 h 168"/>
              <a:gd name="T12" fmla="*/ 64 w 928"/>
              <a:gd name="T13" fmla="*/ 144 h 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28" h="168">
                <a:moveTo>
                  <a:pt x="64" y="144"/>
                </a:moveTo>
                <a:cubicBezTo>
                  <a:pt x="128" y="120"/>
                  <a:pt x="360" y="0"/>
                  <a:pt x="496" y="0"/>
                </a:cubicBezTo>
                <a:cubicBezTo>
                  <a:pt x="632" y="0"/>
                  <a:pt x="832" y="120"/>
                  <a:pt x="880" y="144"/>
                </a:cubicBezTo>
                <a:cubicBezTo>
                  <a:pt x="928" y="168"/>
                  <a:pt x="864" y="144"/>
                  <a:pt x="784" y="144"/>
                </a:cubicBezTo>
                <a:cubicBezTo>
                  <a:pt x="704" y="144"/>
                  <a:pt x="512" y="144"/>
                  <a:pt x="400" y="144"/>
                </a:cubicBezTo>
                <a:cubicBezTo>
                  <a:pt x="288" y="144"/>
                  <a:pt x="168" y="144"/>
                  <a:pt x="112" y="144"/>
                </a:cubicBezTo>
                <a:cubicBezTo>
                  <a:pt x="56" y="144"/>
                  <a:pt x="0" y="168"/>
                  <a:pt x="64" y="144"/>
                </a:cubicBezTo>
                <a:close/>
              </a:path>
            </a:pathLst>
          </a:custGeom>
          <a:solidFill>
            <a:srgbClr val="969696"/>
          </a:solidFill>
          <a:ln w="9525">
            <a:round/>
            <a:headEnd/>
            <a:tailEnd/>
          </a:ln>
          <a:effectLst/>
          <a:scene3d>
            <a:camera prst="legacyPerspectiveTop">
              <a:rot lat="3600000" lon="0" rev="0"/>
            </a:camera>
            <a:lightRig rig="legacyFlat3" dir="b"/>
          </a:scene3d>
          <a:sp3d extrusionH="11100" prstMaterial="legacyMatte">
            <a:bevelT w="13500" h="13500" prst="angle"/>
            <a:bevelB w="13500" h="13500" prst="angle"/>
            <a:extrusionClr>
              <a:srgbClr val="969696"/>
            </a:extrusionClr>
            <a:contourClr>
              <a:srgbClr val="969696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en-US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1630363" y="4090988"/>
            <a:ext cx="1316037" cy="2225675"/>
            <a:chOff x="3959" y="640"/>
            <a:chExt cx="829" cy="1402"/>
          </a:xfrm>
        </p:grpSpPr>
        <p:sp>
          <p:nvSpPr>
            <p:cNvPr id="2054" name="Freeform 6"/>
            <p:cNvSpPr>
              <a:spLocks/>
            </p:cNvSpPr>
            <p:nvPr/>
          </p:nvSpPr>
          <p:spPr bwMode="auto">
            <a:xfrm>
              <a:off x="3973" y="640"/>
              <a:ext cx="814" cy="1272"/>
            </a:xfrm>
            <a:custGeom>
              <a:avLst/>
              <a:gdLst>
                <a:gd name="T0" fmla="*/ 0 w 1536"/>
                <a:gd name="T1" fmla="*/ 48 h 3408"/>
                <a:gd name="T2" fmla="*/ 528 w 1536"/>
                <a:gd name="T3" fmla="*/ 0 h 3408"/>
                <a:gd name="T4" fmla="*/ 960 w 1536"/>
                <a:gd name="T5" fmla="*/ 0 h 3408"/>
                <a:gd name="T6" fmla="*/ 1536 w 1536"/>
                <a:gd name="T7" fmla="*/ 48 h 3408"/>
                <a:gd name="T8" fmla="*/ 1488 w 1536"/>
                <a:gd name="T9" fmla="*/ 3072 h 3408"/>
                <a:gd name="T10" fmla="*/ 1344 w 1536"/>
                <a:gd name="T11" fmla="*/ 3312 h 3408"/>
                <a:gd name="T12" fmla="*/ 1152 w 1536"/>
                <a:gd name="T13" fmla="*/ 3408 h 3408"/>
                <a:gd name="T14" fmla="*/ 384 w 1536"/>
                <a:gd name="T15" fmla="*/ 3408 h 3408"/>
                <a:gd name="T16" fmla="*/ 192 w 1536"/>
                <a:gd name="T17" fmla="*/ 3312 h 3408"/>
                <a:gd name="T18" fmla="*/ 48 w 1536"/>
                <a:gd name="T19" fmla="*/ 3024 h 3408"/>
                <a:gd name="T20" fmla="*/ 0 w 1536"/>
                <a:gd name="T21" fmla="*/ 48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36" h="3408">
                  <a:moveTo>
                    <a:pt x="0" y="48"/>
                  </a:moveTo>
                  <a:lnTo>
                    <a:pt x="528" y="0"/>
                  </a:lnTo>
                  <a:lnTo>
                    <a:pt x="960" y="0"/>
                  </a:lnTo>
                  <a:lnTo>
                    <a:pt x="1536" y="48"/>
                  </a:lnTo>
                  <a:lnTo>
                    <a:pt x="1488" y="3072"/>
                  </a:lnTo>
                  <a:lnTo>
                    <a:pt x="1344" y="3312"/>
                  </a:lnTo>
                  <a:lnTo>
                    <a:pt x="1152" y="3408"/>
                  </a:lnTo>
                  <a:lnTo>
                    <a:pt x="384" y="3408"/>
                  </a:lnTo>
                  <a:lnTo>
                    <a:pt x="192" y="3312"/>
                  </a:lnTo>
                  <a:lnTo>
                    <a:pt x="48" y="3024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2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auto">
            <a:xfrm>
              <a:off x="4033" y="716"/>
              <a:ext cx="692" cy="480"/>
            </a:xfrm>
            <a:custGeom>
              <a:avLst/>
              <a:gdLst>
                <a:gd name="T0" fmla="*/ 0 w 1392"/>
                <a:gd name="T1" fmla="*/ 1296 h 1417"/>
                <a:gd name="T2" fmla="*/ 48 w 1392"/>
                <a:gd name="T3" fmla="*/ 48 h 1417"/>
                <a:gd name="T4" fmla="*/ 528 w 1392"/>
                <a:gd name="T5" fmla="*/ 0 h 1417"/>
                <a:gd name="T6" fmla="*/ 1008 w 1392"/>
                <a:gd name="T7" fmla="*/ 0 h 1417"/>
                <a:gd name="T8" fmla="*/ 1344 w 1392"/>
                <a:gd name="T9" fmla="*/ 48 h 1417"/>
                <a:gd name="T10" fmla="*/ 1392 w 1392"/>
                <a:gd name="T11" fmla="*/ 1344 h 1417"/>
                <a:gd name="T12" fmla="*/ 1248 w 1392"/>
                <a:gd name="T13" fmla="*/ 1392 h 1417"/>
                <a:gd name="T14" fmla="*/ 1155 w 1392"/>
                <a:gd name="T15" fmla="*/ 1350 h 1417"/>
                <a:gd name="T16" fmla="*/ 1115 w 1392"/>
                <a:gd name="T17" fmla="*/ 1336 h 1417"/>
                <a:gd name="T18" fmla="*/ 961 w 1392"/>
                <a:gd name="T19" fmla="*/ 1363 h 1417"/>
                <a:gd name="T20" fmla="*/ 914 w 1392"/>
                <a:gd name="T21" fmla="*/ 1417 h 1417"/>
                <a:gd name="T22" fmla="*/ 0 w 1392"/>
                <a:gd name="T23" fmla="*/ 1344 h 1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92" h="1417">
                  <a:moveTo>
                    <a:pt x="0" y="1296"/>
                  </a:moveTo>
                  <a:lnTo>
                    <a:pt x="48" y="48"/>
                  </a:lnTo>
                  <a:lnTo>
                    <a:pt x="528" y="0"/>
                  </a:lnTo>
                  <a:lnTo>
                    <a:pt x="1008" y="0"/>
                  </a:lnTo>
                  <a:lnTo>
                    <a:pt x="1344" y="48"/>
                  </a:lnTo>
                  <a:lnTo>
                    <a:pt x="1392" y="1344"/>
                  </a:lnTo>
                  <a:cubicBezTo>
                    <a:pt x="1344" y="1360"/>
                    <a:pt x="1298" y="1383"/>
                    <a:pt x="1248" y="1392"/>
                  </a:cubicBezTo>
                  <a:cubicBezTo>
                    <a:pt x="1242" y="1393"/>
                    <a:pt x="1166" y="1355"/>
                    <a:pt x="1155" y="1350"/>
                  </a:cubicBezTo>
                  <a:cubicBezTo>
                    <a:pt x="1142" y="1344"/>
                    <a:pt x="1115" y="1336"/>
                    <a:pt x="1115" y="1336"/>
                  </a:cubicBezTo>
                  <a:cubicBezTo>
                    <a:pt x="945" y="1346"/>
                    <a:pt x="1039" y="1336"/>
                    <a:pt x="961" y="1363"/>
                  </a:cubicBezTo>
                  <a:cubicBezTo>
                    <a:pt x="948" y="1384"/>
                    <a:pt x="931" y="1400"/>
                    <a:pt x="914" y="1417"/>
                  </a:cubicBezTo>
                  <a:lnTo>
                    <a:pt x="0" y="1344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auto">
            <a:xfrm>
              <a:off x="4108" y="752"/>
              <a:ext cx="560" cy="286"/>
            </a:xfrm>
            <a:custGeom>
              <a:avLst/>
              <a:gdLst>
                <a:gd name="T0" fmla="*/ 40 w 1125"/>
                <a:gd name="T1" fmla="*/ 0 h 737"/>
                <a:gd name="T2" fmla="*/ 0 w 1125"/>
                <a:gd name="T3" fmla="*/ 737 h 737"/>
                <a:gd name="T4" fmla="*/ 1125 w 1125"/>
                <a:gd name="T5" fmla="*/ 730 h 737"/>
                <a:gd name="T6" fmla="*/ 1078 w 1125"/>
                <a:gd name="T7" fmla="*/ 7 h 737"/>
                <a:gd name="T8" fmla="*/ 40 w 1125"/>
                <a:gd name="T9" fmla="*/ 0 h 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25" h="737">
                  <a:moveTo>
                    <a:pt x="40" y="0"/>
                  </a:moveTo>
                  <a:lnTo>
                    <a:pt x="0" y="737"/>
                  </a:lnTo>
                  <a:lnTo>
                    <a:pt x="1125" y="730"/>
                  </a:lnTo>
                  <a:lnTo>
                    <a:pt x="1078" y="7"/>
                  </a:lnTo>
                  <a:lnTo>
                    <a:pt x="4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rgbClr val="C0C0C0"/>
                </a:gs>
              </a:gsLst>
              <a:lin ang="0" scaled="1"/>
            </a:gradFill>
            <a:ln w="28575" cmpd="sng">
              <a:solidFill>
                <a:srgbClr val="3333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auto">
            <a:xfrm rot="366931">
              <a:off x="4060" y="1214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66FF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66FF"/>
              </a:extrusionClr>
              <a:contourClr>
                <a:srgbClr val="3366F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auto">
            <a:xfrm rot="245137">
              <a:off x="4119" y="1095"/>
              <a:ext cx="99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auto">
            <a:xfrm>
              <a:off x="4241" y="1097"/>
              <a:ext cx="98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auto">
            <a:xfrm>
              <a:off x="4368" y="1097"/>
              <a:ext cx="98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auto">
            <a:xfrm>
              <a:off x="4489" y="1097"/>
              <a:ext cx="99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auto">
            <a:xfrm rot="-364462">
              <a:off x="4611" y="1095"/>
              <a:ext cx="98" cy="2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 rot="285818">
              <a:off x="4046" y="1026"/>
              <a:ext cx="22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STAT PLOT </a:t>
              </a:r>
              <a:r>
                <a:rPr lang="en-US" altLang="en-US" sz="200" b="1">
                  <a:solidFill>
                    <a:srgbClr val="00CC00"/>
                  </a:solidFill>
                </a:rPr>
                <a:t>F1</a:t>
              </a:r>
            </a:p>
          </p:txBody>
        </p:sp>
        <p:sp>
          <p:nvSpPr>
            <p:cNvPr id="2064" name="Text Box 16"/>
            <p:cNvSpPr txBox="1">
              <a:spLocks noChangeArrowheads="1"/>
            </p:cNvSpPr>
            <p:nvPr/>
          </p:nvSpPr>
          <p:spPr bwMode="auto">
            <a:xfrm>
              <a:off x="4195" y="1030"/>
              <a:ext cx="20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TBLSET </a:t>
              </a:r>
              <a:r>
                <a:rPr lang="en-US" altLang="en-US" sz="200" b="1">
                  <a:solidFill>
                    <a:srgbClr val="00CC00"/>
                  </a:solidFill>
                </a:rPr>
                <a:t>F2</a:t>
              </a:r>
            </a:p>
          </p:txBody>
        </p:sp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4311" y="1032"/>
              <a:ext cx="21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FORNAT  </a:t>
              </a:r>
              <a:r>
                <a:rPr lang="en-US" altLang="en-US" sz="200" b="1">
                  <a:solidFill>
                    <a:srgbClr val="00CC00"/>
                  </a:solidFill>
                </a:rPr>
                <a:t>F3</a:t>
              </a:r>
            </a:p>
          </p:txBody>
        </p:sp>
        <p:sp>
          <p:nvSpPr>
            <p:cNvPr id="2066" name="Text Box 18"/>
            <p:cNvSpPr txBox="1">
              <a:spLocks noChangeArrowheads="1"/>
            </p:cNvSpPr>
            <p:nvPr/>
          </p:nvSpPr>
          <p:spPr bwMode="auto">
            <a:xfrm>
              <a:off x="4446" y="1032"/>
              <a:ext cx="18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CALC </a:t>
              </a:r>
              <a:r>
                <a:rPr lang="en-US" altLang="en-US" sz="200" b="1">
                  <a:solidFill>
                    <a:srgbClr val="00CC00"/>
                  </a:solidFill>
                </a:rPr>
                <a:t>F4</a:t>
              </a:r>
            </a:p>
          </p:txBody>
        </p:sp>
        <p:sp>
          <p:nvSpPr>
            <p:cNvPr id="2067" name="Text Box 19"/>
            <p:cNvSpPr txBox="1">
              <a:spLocks noChangeArrowheads="1"/>
            </p:cNvSpPr>
            <p:nvPr/>
          </p:nvSpPr>
          <p:spPr bwMode="auto">
            <a:xfrm rot="-478503">
              <a:off x="4556" y="1026"/>
              <a:ext cx="19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0099FF"/>
                  </a:solidFill>
                </a:rPr>
                <a:t>TABLE </a:t>
              </a:r>
              <a:r>
                <a:rPr lang="en-US" altLang="en-US" sz="200" b="1">
                  <a:solidFill>
                    <a:srgbClr val="00CC00"/>
                  </a:solidFill>
                </a:rPr>
                <a:t>F5</a:t>
              </a:r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auto">
            <a:xfrm rot="245370">
              <a:off x="4182" y="1234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auto">
            <a:xfrm rot="-121371">
              <a:off x="4301" y="1242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4549" y="1210"/>
              <a:ext cx="137" cy="97"/>
            </a:xfrm>
            <a:prstGeom prst="ellipse">
              <a:avLst/>
            </a:pr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4498" y="1221"/>
              <a:ext cx="81" cy="70"/>
            </a:xfrm>
            <a:custGeom>
              <a:avLst/>
              <a:gdLst>
                <a:gd name="T0" fmla="*/ 133 w 162"/>
                <a:gd name="T1" fmla="*/ 11 h 180"/>
                <a:gd name="T2" fmla="*/ 161 w 162"/>
                <a:gd name="T3" fmla="*/ 91 h 180"/>
                <a:gd name="T4" fmla="*/ 129 w 162"/>
                <a:gd name="T5" fmla="*/ 167 h 180"/>
                <a:gd name="T6" fmla="*/ 69 w 162"/>
                <a:gd name="T7" fmla="*/ 167 h 180"/>
                <a:gd name="T8" fmla="*/ 13 w 162"/>
                <a:gd name="T9" fmla="*/ 131 h 180"/>
                <a:gd name="T10" fmla="*/ 5 w 162"/>
                <a:gd name="T11" fmla="*/ 59 h 180"/>
                <a:gd name="T12" fmla="*/ 45 w 162"/>
                <a:gd name="T13" fmla="*/ 23 h 180"/>
                <a:gd name="T14" fmla="*/ 133 w 162"/>
                <a:gd name="T15" fmla="*/ 1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80">
                  <a:moveTo>
                    <a:pt x="133" y="11"/>
                  </a:moveTo>
                  <a:cubicBezTo>
                    <a:pt x="152" y="22"/>
                    <a:pt x="162" y="65"/>
                    <a:pt x="161" y="91"/>
                  </a:cubicBezTo>
                  <a:cubicBezTo>
                    <a:pt x="160" y="117"/>
                    <a:pt x="144" y="154"/>
                    <a:pt x="129" y="167"/>
                  </a:cubicBezTo>
                  <a:cubicBezTo>
                    <a:pt x="114" y="180"/>
                    <a:pt x="88" y="173"/>
                    <a:pt x="69" y="167"/>
                  </a:cubicBezTo>
                  <a:cubicBezTo>
                    <a:pt x="50" y="161"/>
                    <a:pt x="24" y="149"/>
                    <a:pt x="13" y="131"/>
                  </a:cubicBezTo>
                  <a:cubicBezTo>
                    <a:pt x="2" y="113"/>
                    <a:pt x="0" y="77"/>
                    <a:pt x="5" y="59"/>
                  </a:cubicBezTo>
                  <a:cubicBezTo>
                    <a:pt x="10" y="41"/>
                    <a:pt x="24" y="30"/>
                    <a:pt x="45" y="23"/>
                  </a:cubicBezTo>
                  <a:cubicBezTo>
                    <a:pt x="66" y="16"/>
                    <a:pt x="114" y="0"/>
                    <a:pt x="133" y="1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auto">
            <a:xfrm rot="10800000">
              <a:off x="4661" y="1215"/>
              <a:ext cx="81" cy="70"/>
            </a:xfrm>
            <a:custGeom>
              <a:avLst/>
              <a:gdLst>
                <a:gd name="T0" fmla="*/ 133 w 162"/>
                <a:gd name="T1" fmla="*/ 11 h 180"/>
                <a:gd name="T2" fmla="*/ 161 w 162"/>
                <a:gd name="T3" fmla="*/ 91 h 180"/>
                <a:gd name="T4" fmla="*/ 129 w 162"/>
                <a:gd name="T5" fmla="*/ 167 h 180"/>
                <a:gd name="T6" fmla="*/ 69 w 162"/>
                <a:gd name="T7" fmla="*/ 167 h 180"/>
                <a:gd name="T8" fmla="*/ 13 w 162"/>
                <a:gd name="T9" fmla="*/ 131 h 180"/>
                <a:gd name="T10" fmla="*/ 5 w 162"/>
                <a:gd name="T11" fmla="*/ 59 h 180"/>
                <a:gd name="T12" fmla="*/ 45 w 162"/>
                <a:gd name="T13" fmla="*/ 23 h 180"/>
                <a:gd name="T14" fmla="*/ 133 w 162"/>
                <a:gd name="T15" fmla="*/ 11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2" h="180">
                  <a:moveTo>
                    <a:pt x="133" y="11"/>
                  </a:moveTo>
                  <a:cubicBezTo>
                    <a:pt x="152" y="22"/>
                    <a:pt x="162" y="65"/>
                    <a:pt x="161" y="91"/>
                  </a:cubicBezTo>
                  <a:cubicBezTo>
                    <a:pt x="160" y="117"/>
                    <a:pt x="144" y="154"/>
                    <a:pt x="129" y="167"/>
                  </a:cubicBezTo>
                  <a:cubicBezTo>
                    <a:pt x="114" y="180"/>
                    <a:pt x="88" y="173"/>
                    <a:pt x="69" y="167"/>
                  </a:cubicBezTo>
                  <a:cubicBezTo>
                    <a:pt x="50" y="161"/>
                    <a:pt x="24" y="149"/>
                    <a:pt x="13" y="131"/>
                  </a:cubicBezTo>
                  <a:cubicBezTo>
                    <a:pt x="2" y="113"/>
                    <a:pt x="0" y="77"/>
                    <a:pt x="5" y="59"/>
                  </a:cubicBezTo>
                  <a:cubicBezTo>
                    <a:pt x="10" y="41"/>
                    <a:pt x="24" y="30"/>
                    <a:pt x="45" y="23"/>
                  </a:cubicBezTo>
                  <a:cubicBezTo>
                    <a:pt x="66" y="16"/>
                    <a:pt x="114" y="0"/>
                    <a:pt x="133" y="1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auto">
            <a:xfrm>
              <a:off x="4568" y="1194"/>
              <a:ext cx="101" cy="158"/>
            </a:xfrm>
            <a:custGeom>
              <a:avLst/>
              <a:gdLst>
                <a:gd name="T0" fmla="*/ 7 w 169"/>
                <a:gd name="T1" fmla="*/ 81 h 407"/>
                <a:gd name="T2" fmla="*/ 47 w 169"/>
                <a:gd name="T3" fmla="*/ 153 h 407"/>
                <a:gd name="T4" fmla="*/ 45 w 169"/>
                <a:gd name="T5" fmla="*/ 235 h 407"/>
                <a:gd name="T6" fmla="*/ 11 w 169"/>
                <a:gd name="T7" fmla="*/ 315 h 407"/>
                <a:gd name="T8" fmla="*/ 13 w 169"/>
                <a:gd name="T9" fmla="*/ 359 h 407"/>
                <a:gd name="T10" fmla="*/ 57 w 169"/>
                <a:gd name="T11" fmla="*/ 399 h 407"/>
                <a:gd name="T12" fmla="*/ 117 w 169"/>
                <a:gd name="T13" fmla="*/ 401 h 407"/>
                <a:gd name="T14" fmla="*/ 161 w 169"/>
                <a:gd name="T15" fmla="*/ 363 h 407"/>
                <a:gd name="T16" fmla="*/ 163 w 169"/>
                <a:gd name="T17" fmla="*/ 307 h 407"/>
                <a:gd name="T18" fmla="*/ 129 w 169"/>
                <a:gd name="T19" fmla="*/ 265 h 407"/>
                <a:gd name="T20" fmla="*/ 121 w 169"/>
                <a:gd name="T21" fmla="*/ 221 h 407"/>
                <a:gd name="T22" fmla="*/ 119 w 169"/>
                <a:gd name="T23" fmla="*/ 163 h 407"/>
                <a:gd name="T24" fmla="*/ 139 w 169"/>
                <a:gd name="T25" fmla="*/ 107 h 407"/>
                <a:gd name="T26" fmla="*/ 165 w 169"/>
                <a:gd name="T27" fmla="*/ 85 h 407"/>
                <a:gd name="T28" fmla="*/ 161 w 169"/>
                <a:gd name="T29" fmla="*/ 47 h 407"/>
                <a:gd name="T30" fmla="*/ 123 w 169"/>
                <a:gd name="T31" fmla="*/ 7 h 407"/>
                <a:gd name="T32" fmla="*/ 77 w 169"/>
                <a:gd name="T33" fmla="*/ 7 h 407"/>
                <a:gd name="T34" fmla="*/ 37 w 169"/>
                <a:gd name="T35" fmla="*/ 15 h 407"/>
                <a:gd name="T36" fmla="*/ 7 w 169"/>
                <a:gd name="T37" fmla="*/ 55 h 407"/>
                <a:gd name="T38" fmla="*/ 7 w 169"/>
                <a:gd name="T39" fmla="*/ 81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9" h="407">
                  <a:moveTo>
                    <a:pt x="7" y="81"/>
                  </a:moveTo>
                  <a:cubicBezTo>
                    <a:pt x="14" y="97"/>
                    <a:pt x="41" y="127"/>
                    <a:pt x="47" y="153"/>
                  </a:cubicBezTo>
                  <a:cubicBezTo>
                    <a:pt x="53" y="179"/>
                    <a:pt x="51" y="208"/>
                    <a:pt x="45" y="235"/>
                  </a:cubicBezTo>
                  <a:cubicBezTo>
                    <a:pt x="39" y="262"/>
                    <a:pt x="16" y="294"/>
                    <a:pt x="11" y="315"/>
                  </a:cubicBezTo>
                  <a:cubicBezTo>
                    <a:pt x="6" y="336"/>
                    <a:pt x="5" y="345"/>
                    <a:pt x="13" y="359"/>
                  </a:cubicBezTo>
                  <a:cubicBezTo>
                    <a:pt x="21" y="373"/>
                    <a:pt x="40" y="392"/>
                    <a:pt x="57" y="399"/>
                  </a:cubicBezTo>
                  <a:cubicBezTo>
                    <a:pt x="74" y="406"/>
                    <a:pt x="100" y="407"/>
                    <a:pt x="117" y="401"/>
                  </a:cubicBezTo>
                  <a:cubicBezTo>
                    <a:pt x="134" y="395"/>
                    <a:pt x="153" y="379"/>
                    <a:pt x="161" y="363"/>
                  </a:cubicBezTo>
                  <a:cubicBezTo>
                    <a:pt x="169" y="347"/>
                    <a:pt x="168" y="323"/>
                    <a:pt x="163" y="307"/>
                  </a:cubicBezTo>
                  <a:cubicBezTo>
                    <a:pt x="158" y="291"/>
                    <a:pt x="136" y="279"/>
                    <a:pt x="129" y="265"/>
                  </a:cubicBezTo>
                  <a:cubicBezTo>
                    <a:pt x="122" y="251"/>
                    <a:pt x="123" y="238"/>
                    <a:pt x="121" y="221"/>
                  </a:cubicBezTo>
                  <a:cubicBezTo>
                    <a:pt x="119" y="204"/>
                    <a:pt x="116" y="182"/>
                    <a:pt x="119" y="163"/>
                  </a:cubicBezTo>
                  <a:cubicBezTo>
                    <a:pt x="122" y="144"/>
                    <a:pt x="131" y="120"/>
                    <a:pt x="139" y="107"/>
                  </a:cubicBezTo>
                  <a:cubicBezTo>
                    <a:pt x="147" y="94"/>
                    <a:pt x="161" y="95"/>
                    <a:pt x="165" y="85"/>
                  </a:cubicBezTo>
                  <a:cubicBezTo>
                    <a:pt x="169" y="75"/>
                    <a:pt x="168" y="60"/>
                    <a:pt x="161" y="47"/>
                  </a:cubicBezTo>
                  <a:cubicBezTo>
                    <a:pt x="154" y="34"/>
                    <a:pt x="137" y="14"/>
                    <a:pt x="123" y="7"/>
                  </a:cubicBezTo>
                  <a:cubicBezTo>
                    <a:pt x="109" y="0"/>
                    <a:pt x="91" y="6"/>
                    <a:pt x="77" y="7"/>
                  </a:cubicBezTo>
                  <a:cubicBezTo>
                    <a:pt x="63" y="8"/>
                    <a:pt x="49" y="7"/>
                    <a:pt x="37" y="15"/>
                  </a:cubicBezTo>
                  <a:cubicBezTo>
                    <a:pt x="25" y="23"/>
                    <a:pt x="12" y="44"/>
                    <a:pt x="7" y="55"/>
                  </a:cubicBezTo>
                  <a:cubicBezTo>
                    <a:pt x="2" y="66"/>
                    <a:pt x="0" y="65"/>
                    <a:pt x="7" y="81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auto">
            <a:xfrm>
              <a:off x="4509" y="1241"/>
              <a:ext cx="18" cy="26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auto">
            <a:xfrm flipH="1">
              <a:off x="4712" y="1236"/>
              <a:ext cx="16" cy="27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 rot="16200000">
              <a:off x="4616" y="1295"/>
              <a:ext cx="16" cy="43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 rot="5639454">
              <a:off x="4613" y="1191"/>
              <a:ext cx="13" cy="45"/>
            </a:xfrm>
            <a:custGeom>
              <a:avLst/>
              <a:gdLst>
                <a:gd name="T0" fmla="*/ 104 w 124"/>
                <a:gd name="T1" fmla="*/ 0 h 596"/>
                <a:gd name="T2" fmla="*/ 0 w 124"/>
                <a:gd name="T3" fmla="*/ 296 h 596"/>
                <a:gd name="T4" fmla="*/ 124 w 124"/>
                <a:gd name="T5" fmla="*/ 596 h 596"/>
                <a:gd name="T6" fmla="*/ 32 w 124"/>
                <a:gd name="T7" fmla="*/ 300 h 596"/>
                <a:gd name="T8" fmla="*/ 104 w 124"/>
                <a:gd name="T9" fmla="*/ 0 h 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" h="596">
                  <a:moveTo>
                    <a:pt x="104" y="0"/>
                  </a:moveTo>
                  <a:lnTo>
                    <a:pt x="0" y="296"/>
                  </a:lnTo>
                  <a:lnTo>
                    <a:pt x="124" y="596"/>
                  </a:lnTo>
                  <a:lnTo>
                    <a:pt x="32" y="300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4606" y="1243"/>
              <a:ext cx="30" cy="23"/>
            </a:xfrm>
            <a:prstGeom prst="ellipse">
              <a:avLst/>
            </a:prstGeom>
            <a:gradFill rotWithShape="1">
              <a:gsLst>
                <a:gs pos="0">
                  <a:srgbClr val="000066"/>
                </a:gs>
                <a:gs pos="100000">
                  <a:srgbClr val="969696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00006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auto">
            <a:xfrm rot="366931">
              <a:off x="4053" y="1295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00CC0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00CC00"/>
              </a:extrusionClr>
              <a:contourClr>
                <a:srgbClr val="00CC0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auto">
            <a:xfrm rot="183989">
              <a:off x="4178" y="1309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auto">
            <a:xfrm rot="-121371">
              <a:off x="4303" y="1317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auto">
            <a:xfrm rot="366931">
              <a:off x="4055" y="1364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auto">
            <a:xfrm rot="366931">
              <a:off x="4178" y="1380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auto">
            <a:xfrm>
              <a:off x="4301" y="1388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auto">
            <a:xfrm rot="-689546">
              <a:off x="4429" y="1386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auto">
            <a:xfrm rot="-689779">
              <a:off x="4550" y="1368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auto">
            <a:xfrm rot="366931">
              <a:off x="4053" y="1436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auto">
            <a:xfrm rot="366931">
              <a:off x="4178" y="1451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auto">
            <a:xfrm>
              <a:off x="4301" y="1460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auto">
            <a:xfrm rot="-689546">
              <a:off x="4429" y="1457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auto">
            <a:xfrm rot="-689779">
              <a:off x="4556" y="1444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auto">
            <a:xfrm rot="-753803">
              <a:off x="4561" y="1635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auto">
            <a:xfrm rot="366931">
              <a:off x="4172" y="1517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auto">
            <a:xfrm rot="-689546">
              <a:off x="4429" y="1520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5" name="Freeform 47"/>
            <p:cNvSpPr>
              <a:spLocks/>
            </p:cNvSpPr>
            <p:nvPr/>
          </p:nvSpPr>
          <p:spPr bwMode="auto">
            <a:xfrm rot="-689779">
              <a:off x="4561" y="1504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C0C0C0"/>
              </a:extrusionClr>
              <a:contourClr>
                <a:srgbClr val="C0C0C0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6" name="Freeform 48"/>
            <p:cNvSpPr>
              <a:spLocks/>
            </p:cNvSpPr>
            <p:nvPr/>
          </p:nvSpPr>
          <p:spPr bwMode="auto">
            <a:xfrm rot="-753803">
              <a:off x="4559" y="1571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7" name="Freeform 49"/>
            <p:cNvSpPr>
              <a:spLocks/>
            </p:cNvSpPr>
            <p:nvPr/>
          </p:nvSpPr>
          <p:spPr bwMode="auto">
            <a:xfrm rot="-753803">
              <a:off x="4571" y="1698"/>
              <a:ext cx="108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8" name="Freeform 50"/>
            <p:cNvSpPr>
              <a:spLocks/>
            </p:cNvSpPr>
            <p:nvPr/>
          </p:nvSpPr>
          <p:spPr bwMode="auto">
            <a:xfrm rot="-844249">
              <a:off x="4576" y="1758"/>
              <a:ext cx="111" cy="68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099" name="Freeform 51"/>
            <p:cNvSpPr>
              <a:spLocks/>
            </p:cNvSpPr>
            <p:nvPr/>
          </p:nvSpPr>
          <p:spPr bwMode="auto">
            <a:xfrm rot="-753803">
              <a:off x="4436" y="1583"/>
              <a:ext cx="96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auto">
            <a:xfrm rot="-753803">
              <a:off x="4438" y="1662"/>
              <a:ext cx="96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auto">
            <a:xfrm rot="-753803">
              <a:off x="4448" y="1742"/>
              <a:ext cx="96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auto">
            <a:xfrm rot="-753803">
              <a:off x="4457" y="1817"/>
              <a:ext cx="96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auto">
            <a:xfrm rot="-190789">
              <a:off x="4309" y="1584"/>
              <a:ext cx="97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auto">
            <a:xfrm rot="-190789">
              <a:off x="4307" y="1665"/>
              <a:ext cx="97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auto">
            <a:xfrm rot="-190789">
              <a:off x="4311" y="1745"/>
              <a:ext cx="97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auto">
            <a:xfrm rot="-245137">
              <a:off x="4313" y="1821"/>
              <a:ext cx="96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auto">
            <a:xfrm>
              <a:off x="4296" y="1523"/>
              <a:ext cx="108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auto">
            <a:xfrm rot="238349">
              <a:off x="4167" y="1576"/>
              <a:ext cx="97" cy="56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auto">
            <a:xfrm rot="238349">
              <a:off x="4165" y="1654"/>
              <a:ext cx="97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auto">
            <a:xfrm rot="238349">
              <a:off x="4167" y="1732"/>
              <a:ext cx="97" cy="55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auto">
            <a:xfrm rot="245137">
              <a:off x="4169" y="1812"/>
              <a:ext cx="97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DDDDDD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DDDDDD"/>
              </a:extrusionClr>
              <a:contourClr>
                <a:srgbClr val="DDDDDD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auto">
            <a:xfrm rot="366931">
              <a:off x="4048" y="1505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auto">
            <a:xfrm rot="366931">
              <a:off x="4044" y="1567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auto">
            <a:xfrm rot="366931">
              <a:off x="4046" y="1634"/>
              <a:ext cx="109" cy="43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auto">
            <a:xfrm rot="366931">
              <a:off x="4046" y="1694"/>
              <a:ext cx="109" cy="44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auto">
            <a:xfrm rot="366931">
              <a:off x="4046" y="1753"/>
              <a:ext cx="108" cy="52"/>
            </a:xfrm>
            <a:custGeom>
              <a:avLst/>
              <a:gdLst>
                <a:gd name="T0" fmla="*/ 204 w 218"/>
                <a:gd name="T1" fmla="*/ 18 h 112"/>
                <a:gd name="T2" fmla="*/ 104 w 218"/>
                <a:gd name="T3" fmla="*/ 4 h 112"/>
                <a:gd name="T4" fmla="*/ 12 w 218"/>
                <a:gd name="T5" fmla="*/ 14 h 112"/>
                <a:gd name="T6" fmla="*/ 30 w 218"/>
                <a:gd name="T7" fmla="*/ 88 h 112"/>
                <a:gd name="T8" fmla="*/ 108 w 218"/>
                <a:gd name="T9" fmla="*/ 112 h 112"/>
                <a:gd name="T10" fmla="*/ 186 w 218"/>
                <a:gd name="T11" fmla="*/ 90 h 112"/>
                <a:gd name="T12" fmla="*/ 204 w 218"/>
                <a:gd name="T13" fmla="*/ 1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8" h="112">
                  <a:moveTo>
                    <a:pt x="204" y="18"/>
                  </a:moveTo>
                  <a:cubicBezTo>
                    <a:pt x="190" y="4"/>
                    <a:pt x="136" y="5"/>
                    <a:pt x="104" y="4"/>
                  </a:cubicBezTo>
                  <a:cubicBezTo>
                    <a:pt x="72" y="3"/>
                    <a:pt x="24" y="0"/>
                    <a:pt x="12" y="14"/>
                  </a:cubicBezTo>
                  <a:cubicBezTo>
                    <a:pt x="0" y="28"/>
                    <a:pt x="14" y="72"/>
                    <a:pt x="30" y="88"/>
                  </a:cubicBezTo>
                  <a:cubicBezTo>
                    <a:pt x="46" y="104"/>
                    <a:pt x="82" y="112"/>
                    <a:pt x="108" y="112"/>
                  </a:cubicBezTo>
                  <a:cubicBezTo>
                    <a:pt x="134" y="112"/>
                    <a:pt x="170" y="106"/>
                    <a:pt x="186" y="90"/>
                  </a:cubicBezTo>
                  <a:cubicBezTo>
                    <a:pt x="202" y="74"/>
                    <a:pt x="218" y="32"/>
                    <a:pt x="204" y="18"/>
                  </a:cubicBezTo>
                  <a:close/>
                </a:path>
              </a:pathLst>
            </a:custGeom>
            <a:solidFill>
              <a:srgbClr val="333333"/>
            </a:solidFill>
            <a:ln w="9525">
              <a:round/>
              <a:headEnd/>
              <a:tailEnd/>
            </a:ln>
            <a:effectLst/>
            <a:scene3d>
              <a:camera prst="legacyPerspectiveBottom">
                <a:rot lat="20699999" lon="0" rev="0"/>
              </a:camera>
              <a:lightRig rig="legacyFlat3" dir="t"/>
            </a:scene3d>
            <a:sp3d extrusionH="49200" prstMaterial="legacyMatte">
              <a:bevelT w="13500" h="13500" prst="angle"/>
              <a:bevelB w="13500" h="13500" prst="angle"/>
              <a:extrusionClr>
                <a:srgbClr val="333333"/>
              </a:extrusionClr>
              <a:contourClr>
                <a:srgbClr val="333333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auto">
            <a:xfrm>
              <a:off x="4674" y="734"/>
              <a:ext cx="114" cy="1303"/>
            </a:xfrm>
            <a:custGeom>
              <a:avLst/>
              <a:gdLst>
                <a:gd name="T0" fmla="*/ 108 w 264"/>
                <a:gd name="T1" fmla="*/ 0 h 3336"/>
                <a:gd name="T2" fmla="*/ 180 w 264"/>
                <a:gd name="T3" fmla="*/ 906 h 3336"/>
                <a:gd name="T4" fmla="*/ 174 w 264"/>
                <a:gd name="T5" fmla="*/ 2454 h 3336"/>
                <a:gd name="T6" fmla="*/ 0 w 264"/>
                <a:gd name="T7" fmla="*/ 3336 h 3336"/>
                <a:gd name="T8" fmla="*/ 216 w 264"/>
                <a:gd name="T9" fmla="*/ 3078 h 3336"/>
                <a:gd name="T10" fmla="*/ 264 w 264"/>
                <a:gd name="T11" fmla="*/ 2820 h 3336"/>
                <a:gd name="T12" fmla="*/ 246 w 264"/>
                <a:gd name="T13" fmla="*/ 6 h 3336"/>
                <a:gd name="T14" fmla="*/ 108 w 264"/>
                <a:gd name="T15" fmla="*/ 0 h 3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336">
                  <a:moveTo>
                    <a:pt x="108" y="0"/>
                  </a:moveTo>
                  <a:lnTo>
                    <a:pt x="180" y="906"/>
                  </a:lnTo>
                  <a:lnTo>
                    <a:pt x="174" y="2454"/>
                  </a:lnTo>
                  <a:lnTo>
                    <a:pt x="0" y="3336"/>
                  </a:lnTo>
                  <a:lnTo>
                    <a:pt x="216" y="3078"/>
                  </a:lnTo>
                  <a:lnTo>
                    <a:pt x="264" y="2820"/>
                  </a:lnTo>
                  <a:lnTo>
                    <a:pt x="246" y="6"/>
                  </a:lnTo>
                  <a:lnTo>
                    <a:pt x="108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8" name="Freeform 70"/>
            <p:cNvSpPr>
              <a:spLocks/>
            </p:cNvSpPr>
            <p:nvPr/>
          </p:nvSpPr>
          <p:spPr bwMode="auto">
            <a:xfrm flipH="1">
              <a:off x="3959" y="734"/>
              <a:ext cx="135" cy="1308"/>
            </a:xfrm>
            <a:custGeom>
              <a:avLst/>
              <a:gdLst>
                <a:gd name="T0" fmla="*/ 108 w 264"/>
                <a:gd name="T1" fmla="*/ 0 h 3336"/>
                <a:gd name="T2" fmla="*/ 180 w 264"/>
                <a:gd name="T3" fmla="*/ 906 h 3336"/>
                <a:gd name="T4" fmla="*/ 174 w 264"/>
                <a:gd name="T5" fmla="*/ 2454 h 3336"/>
                <a:gd name="T6" fmla="*/ 0 w 264"/>
                <a:gd name="T7" fmla="*/ 3336 h 3336"/>
                <a:gd name="T8" fmla="*/ 216 w 264"/>
                <a:gd name="T9" fmla="*/ 3078 h 3336"/>
                <a:gd name="T10" fmla="*/ 264 w 264"/>
                <a:gd name="T11" fmla="*/ 2820 h 3336"/>
                <a:gd name="T12" fmla="*/ 246 w 264"/>
                <a:gd name="T13" fmla="*/ 6 h 3336"/>
                <a:gd name="T14" fmla="*/ 108 w 264"/>
                <a:gd name="T15" fmla="*/ 0 h 3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4" h="3336">
                  <a:moveTo>
                    <a:pt x="108" y="0"/>
                  </a:moveTo>
                  <a:lnTo>
                    <a:pt x="180" y="906"/>
                  </a:lnTo>
                  <a:lnTo>
                    <a:pt x="174" y="2454"/>
                  </a:lnTo>
                  <a:lnTo>
                    <a:pt x="0" y="3336"/>
                  </a:lnTo>
                  <a:lnTo>
                    <a:pt x="216" y="3078"/>
                  </a:lnTo>
                  <a:lnTo>
                    <a:pt x="264" y="2820"/>
                  </a:lnTo>
                  <a:lnTo>
                    <a:pt x="246" y="6"/>
                  </a:lnTo>
                  <a:lnTo>
                    <a:pt x="108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shade val="46275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auto">
            <a:xfrm>
              <a:off x="3969" y="685"/>
              <a:ext cx="817" cy="49"/>
            </a:xfrm>
            <a:custGeom>
              <a:avLst/>
              <a:gdLst>
                <a:gd name="T0" fmla="*/ 0 w 1650"/>
                <a:gd name="T1" fmla="*/ 126 h 126"/>
                <a:gd name="T2" fmla="*/ 1650 w 1650"/>
                <a:gd name="T3" fmla="*/ 126 h 126"/>
                <a:gd name="T4" fmla="*/ 1158 w 1650"/>
                <a:gd name="T5" fmla="*/ 0 h 126"/>
                <a:gd name="T6" fmla="*/ 480 w 1650"/>
                <a:gd name="T7" fmla="*/ 0 h 126"/>
                <a:gd name="T8" fmla="*/ 0 w 1650"/>
                <a:gd name="T9" fmla="*/ 12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50" h="126">
                  <a:moveTo>
                    <a:pt x="0" y="126"/>
                  </a:moveTo>
                  <a:lnTo>
                    <a:pt x="1650" y="126"/>
                  </a:lnTo>
                  <a:lnTo>
                    <a:pt x="1158" y="0"/>
                  </a:lnTo>
                  <a:lnTo>
                    <a:pt x="480" y="0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20" name="Oval 72"/>
            <p:cNvSpPr>
              <a:spLocks noChangeArrowheads="1"/>
            </p:cNvSpPr>
            <p:nvPr/>
          </p:nvSpPr>
          <p:spPr bwMode="auto">
            <a:xfrm>
              <a:off x="4362" y="1966"/>
              <a:ext cx="52" cy="47"/>
            </a:xfrm>
            <a:prstGeom prst="ellipse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333333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Text Box 73"/>
            <p:cNvSpPr txBox="1">
              <a:spLocks noChangeArrowheads="1"/>
            </p:cNvSpPr>
            <p:nvPr/>
          </p:nvSpPr>
          <p:spPr bwMode="auto">
            <a:xfrm rot="302873">
              <a:off x="4026" y="1274"/>
              <a:ext cx="16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Alpha</a:t>
              </a:r>
            </a:p>
          </p:txBody>
        </p:sp>
        <p:sp>
          <p:nvSpPr>
            <p:cNvPr id="2122" name="Text Box 74"/>
            <p:cNvSpPr txBox="1">
              <a:spLocks noChangeArrowheads="1"/>
            </p:cNvSpPr>
            <p:nvPr/>
          </p:nvSpPr>
          <p:spPr bwMode="auto">
            <a:xfrm rot="302873">
              <a:off x="4044" y="1214"/>
              <a:ext cx="14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2ND</a:t>
              </a:r>
            </a:p>
          </p:txBody>
        </p:sp>
        <p:sp>
          <p:nvSpPr>
            <p:cNvPr id="2123" name="Text Box 75"/>
            <p:cNvSpPr txBox="1">
              <a:spLocks noChangeArrowheads="1"/>
            </p:cNvSpPr>
            <p:nvPr/>
          </p:nvSpPr>
          <p:spPr bwMode="auto">
            <a:xfrm rot="302873">
              <a:off x="4160" y="1216"/>
              <a:ext cx="15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Mode</a:t>
              </a:r>
            </a:p>
          </p:txBody>
        </p:sp>
        <p:sp>
          <p:nvSpPr>
            <p:cNvPr id="2124" name="Text Box 76"/>
            <p:cNvSpPr txBox="1">
              <a:spLocks noChangeArrowheads="1"/>
            </p:cNvSpPr>
            <p:nvPr/>
          </p:nvSpPr>
          <p:spPr bwMode="auto">
            <a:xfrm>
              <a:off x="4282" y="1225"/>
              <a:ext cx="14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DEL</a:t>
              </a:r>
            </a:p>
          </p:txBody>
        </p:sp>
        <p:sp>
          <p:nvSpPr>
            <p:cNvPr id="2125" name="Text Box 77"/>
            <p:cNvSpPr txBox="1">
              <a:spLocks noChangeArrowheads="1"/>
            </p:cNvSpPr>
            <p:nvPr/>
          </p:nvSpPr>
          <p:spPr bwMode="auto">
            <a:xfrm>
              <a:off x="4277" y="1300"/>
              <a:ext cx="159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STAT</a:t>
              </a:r>
            </a:p>
          </p:txBody>
        </p:sp>
        <p:sp>
          <p:nvSpPr>
            <p:cNvPr id="2126" name="Text Box 78"/>
            <p:cNvSpPr txBox="1">
              <a:spLocks noChangeArrowheads="1"/>
            </p:cNvSpPr>
            <p:nvPr/>
          </p:nvSpPr>
          <p:spPr bwMode="auto">
            <a:xfrm>
              <a:off x="4271" y="1370"/>
              <a:ext cx="164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PRGM</a:t>
              </a:r>
            </a:p>
          </p:txBody>
        </p:sp>
        <p:sp>
          <p:nvSpPr>
            <p:cNvPr id="2127" name="Text Box 79"/>
            <p:cNvSpPr txBox="1">
              <a:spLocks noChangeArrowheads="1"/>
            </p:cNvSpPr>
            <p:nvPr/>
          </p:nvSpPr>
          <p:spPr bwMode="auto">
            <a:xfrm>
              <a:off x="4276" y="1442"/>
              <a:ext cx="15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COS</a:t>
              </a:r>
            </a:p>
          </p:txBody>
        </p:sp>
        <p:sp>
          <p:nvSpPr>
            <p:cNvPr id="2128" name="Text Box 80"/>
            <p:cNvSpPr txBox="1">
              <a:spLocks noChangeArrowheads="1"/>
            </p:cNvSpPr>
            <p:nvPr/>
          </p:nvSpPr>
          <p:spPr bwMode="auto">
            <a:xfrm>
              <a:off x="4282" y="1530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(</a:t>
              </a:r>
            </a:p>
          </p:txBody>
        </p:sp>
        <p:sp>
          <p:nvSpPr>
            <p:cNvPr id="2129" name="Text Box 81"/>
            <p:cNvSpPr txBox="1">
              <a:spLocks noChangeArrowheads="1"/>
            </p:cNvSpPr>
            <p:nvPr/>
          </p:nvSpPr>
          <p:spPr bwMode="auto">
            <a:xfrm rot="302873">
              <a:off x="4146" y="1292"/>
              <a:ext cx="17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X,T,O,N</a:t>
              </a:r>
            </a:p>
          </p:txBody>
        </p:sp>
        <p:sp>
          <p:nvSpPr>
            <p:cNvPr id="2130" name="Text Box 82"/>
            <p:cNvSpPr txBox="1">
              <a:spLocks noChangeArrowheads="1"/>
            </p:cNvSpPr>
            <p:nvPr/>
          </p:nvSpPr>
          <p:spPr bwMode="auto">
            <a:xfrm rot="302873">
              <a:off x="4156" y="1358"/>
              <a:ext cx="16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rgbClr val="A200A2"/>
                  </a:solidFill>
                </a:rPr>
                <a:t>APPS</a:t>
              </a:r>
            </a:p>
          </p:txBody>
        </p:sp>
        <p:sp>
          <p:nvSpPr>
            <p:cNvPr id="2131" name="Text Box 83"/>
            <p:cNvSpPr txBox="1">
              <a:spLocks noChangeArrowheads="1"/>
            </p:cNvSpPr>
            <p:nvPr/>
          </p:nvSpPr>
          <p:spPr bwMode="auto">
            <a:xfrm rot="302873">
              <a:off x="4030" y="1343"/>
              <a:ext cx="16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MATH</a:t>
              </a:r>
            </a:p>
          </p:txBody>
        </p:sp>
        <p:sp>
          <p:nvSpPr>
            <p:cNvPr id="2132" name="Text Box 84"/>
            <p:cNvSpPr txBox="1">
              <a:spLocks noChangeArrowheads="1"/>
            </p:cNvSpPr>
            <p:nvPr/>
          </p:nvSpPr>
          <p:spPr bwMode="auto">
            <a:xfrm rot="302873">
              <a:off x="4154" y="1555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7</a:t>
              </a:r>
            </a:p>
          </p:txBody>
        </p:sp>
        <p:sp>
          <p:nvSpPr>
            <p:cNvPr id="2133" name="Text Box 85"/>
            <p:cNvSpPr txBox="1">
              <a:spLocks noChangeArrowheads="1"/>
            </p:cNvSpPr>
            <p:nvPr/>
          </p:nvSpPr>
          <p:spPr bwMode="auto">
            <a:xfrm rot="302873">
              <a:off x="4148" y="1640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4</a:t>
              </a:r>
            </a:p>
          </p:txBody>
        </p:sp>
        <p:sp>
          <p:nvSpPr>
            <p:cNvPr id="2134" name="Text Box 86"/>
            <p:cNvSpPr txBox="1">
              <a:spLocks noChangeArrowheads="1"/>
            </p:cNvSpPr>
            <p:nvPr/>
          </p:nvSpPr>
          <p:spPr bwMode="auto">
            <a:xfrm rot="302873">
              <a:off x="4150" y="1718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1</a:t>
              </a:r>
            </a:p>
          </p:txBody>
        </p:sp>
        <p:sp>
          <p:nvSpPr>
            <p:cNvPr id="2135" name="Text Box 87"/>
            <p:cNvSpPr txBox="1">
              <a:spLocks noChangeArrowheads="1"/>
            </p:cNvSpPr>
            <p:nvPr/>
          </p:nvSpPr>
          <p:spPr bwMode="auto">
            <a:xfrm rot="311666">
              <a:off x="4150" y="1790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0</a:t>
              </a:r>
            </a:p>
          </p:txBody>
        </p:sp>
        <p:sp>
          <p:nvSpPr>
            <p:cNvPr id="2136" name="Text Box 88"/>
            <p:cNvSpPr txBox="1">
              <a:spLocks noChangeArrowheads="1"/>
            </p:cNvSpPr>
            <p:nvPr/>
          </p:nvSpPr>
          <p:spPr bwMode="auto">
            <a:xfrm>
              <a:off x="4295" y="1565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8</a:t>
              </a:r>
            </a:p>
          </p:txBody>
        </p:sp>
        <p:sp>
          <p:nvSpPr>
            <p:cNvPr id="2137" name="Text Box 89"/>
            <p:cNvSpPr txBox="1">
              <a:spLocks noChangeArrowheads="1"/>
            </p:cNvSpPr>
            <p:nvPr/>
          </p:nvSpPr>
          <p:spPr bwMode="auto">
            <a:xfrm>
              <a:off x="4293" y="1644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5</a:t>
              </a:r>
            </a:p>
          </p:txBody>
        </p:sp>
        <p:sp>
          <p:nvSpPr>
            <p:cNvPr id="2138" name="Text Box 90"/>
            <p:cNvSpPr txBox="1">
              <a:spLocks noChangeArrowheads="1"/>
            </p:cNvSpPr>
            <p:nvPr/>
          </p:nvSpPr>
          <p:spPr bwMode="auto">
            <a:xfrm>
              <a:off x="4296" y="1729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2</a:t>
              </a:r>
            </a:p>
          </p:txBody>
        </p:sp>
        <p:sp>
          <p:nvSpPr>
            <p:cNvPr id="2139" name="Text Box 91"/>
            <p:cNvSpPr txBox="1">
              <a:spLocks noChangeArrowheads="1"/>
            </p:cNvSpPr>
            <p:nvPr/>
          </p:nvSpPr>
          <p:spPr bwMode="auto">
            <a:xfrm>
              <a:off x="4296" y="1769"/>
              <a:ext cx="129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" b="1"/>
                <a:t>.</a:t>
              </a:r>
            </a:p>
          </p:txBody>
        </p:sp>
        <p:sp>
          <p:nvSpPr>
            <p:cNvPr id="2140" name="Text Box 92"/>
            <p:cNvSpPr txBox="1">
              <a:spLocks noChangeArrowheads="1"/>
            </p:cNvSpPr>
            <p:nvPr/>
          </p:nvSpPr>
          <p:spPr bwMode="auto">
            <a:xfrm rot="-501791">
              <a:off x="4419" y="1562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9</a:t>
              </a:r>
            </a:p>
          </p:txBody>
        </p:sp>
        <p:sp>
          <p:nvSpPr>
            <p:cNvPr id="2141" name="Text Box 93"/>
            <p:cNvSpPr txBox="1">
              <a:spLocks noChangeArrowheads="1"/>
            </p:cNvSpPr>
            <p:nvPr/>
          </p:nvSpPr>
          <p:spPr bwMode="auto">
            <a:xfrm rot="-501791">
              <a:off x="4417" y="1644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/>
                <a:t>6</a:t>
              </a:r>
            </a:p>
          </p:txBody>
        </p:sp>
        <p:sp>
          <p:nvSpPr>
            <p:cNvPr id="2142" name="Text Box 94"/>
            <p:cNvSpPr txBox="1">
              <a:spLocks noChangeArrowheads="1"/>
            </p:cNvSpPr>
            <p:nvPr/>
          </p:nvSpPr>
          <p:spPr bwMode="auto">
            <a:xfrm rot="-546389">
              <a:off x="4429" y="1726"/>
              <a:ext cx="116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00" b="1"/>
                <a:t>3</a:t>
              </a:r>
            </a:p>
          </p:txBody>
        </p:sp>
        <p:sp>
          <p:nvSpPr>
            <p:cNvPr id="2143" name="Text Box 95"/>
            <p:cNvSpPr txBox="1">
              <a:spLocks noChangeArrowheads="1"/>
            </p:cNvSpPr>
            <p:nvPr/>
          </p:nvSpPr>
          <p:spPr bwMode="auto">
            <a:xfrm rot="-626869">
              <a:off x="4437" y="1794"/>
              <a:ext cx="13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/>
                <a:t>(-)</a:t>
              </a:r>
            </a:p>
          </p:txBody>
        </p:sp>
        <p:sp>
          <p:nvSpPr>
            <p:cNvPr id="2144" name="Text Box 96"/>
            <p:cNvSpPr txBox="1">
              <a:spLocks noChangeArrowheads="1"/>
            </p:cNvSpPr>
            <p:nvPr/>
          </p:nvSpPr>
          <p:spPr bwMode="auto">
            <a:xfrm rot="-501791">
              <a:off x="4550" y="1545"/>
              <a:ext cx="129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2145" name="Text Box 97"/>
            <p:cNvSpPr txBox="1">
              <a:spLocks noChangeArrowheads="1"/>
            </p:cNvSpPr>
            <p:nvPr/>
          </p:nvSpPr>
          <p:spPr bwMode="auto">
            <a:xfrm rot="-501791">
              <a:off x="4556" y="1611"/>
              <a:ext cx="130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146" name="Text Box 98"/>
            <p:cNvSpPr txBox="1">
              <a:spLocks noChangeArrowheads="1"/>
            </p:cNvSpPr>
            <p:nvPr/>
          </p:nvSpPr>
          <p:spPr bwMode="auto">
            <a:xfrm rot="-546389">
              <a:off x="4559" y="1673"/>
              <a:ext cx="124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-</a:t>
              </a:r>
            </a:p>
          </p:txBody>
        </p:sp>
        <p:sp>
          <p:nvSpPr>
            <p:cNvPr id="2147" name="Text Box 99"/>
            <p:cNvSpPr txBox="1">
              <a:spLocks noChangeArrowheads="1"/>
            </p:cNvSpPr>
            <p:nvPr/>
          </p:nvSpPr>
          <p:spPr bwMode="auto">
            <a:xfrm rot="-501791">
              <a:off x="4548" y="1474"/>
              <a:ext cx="134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÷</a:t>
              </a:r>
            </a:p>
          </p:txBody>
        </p:sp>
        <p:sp>
          <p:nvSpPr>
            <p:cNvPr id="2148" name="Text Box 100"/>
            <p:cNvSpPr txBox="1">
              <a:spLocks noChangeArrowheads="1"/>
            </p:cNvSpPr>
            <p:nvPr/>
          </p:nvSpPr>
          <p:spPr bwMode="auto">
            <a:xfrm rot="-476699">
              <a:off x="4554" y="1751"/>
              <a:ext cx="157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Enter</a:t>
              </a:r>
            </a:p>
          </p:txBody>
        </p:sp>
        <p:sp>
          <p:nvSpPr>
            <p:cNvPr id="2149" name="Text Box 101"/>
            <p:cNvSpPr txBox="1">
              <a:spLocks noChangeArrowheads="1"/>
            </p:cNvSpPr>
            <p:nvPr/>
          </p:nvSpPr>
          <p:spPr bwMode="auto">
            <a:xfrm rot="302873">
              <a:off x="4044" y="1420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X </a:t>
              </a:r>
              <a:r>
                <a:rPr lang="en-US" altLang="en-US" sz="200" b="1" baseline="30000">
                  <a:solidFill>
                    <a:schemeClr val="bg1"/>
                  </a:solidFill>
                </a:rPr>
                <a:t>-1</a:t>
              </a:r>
            </a:p>
          </p:txBody>
        </p:sp>
        <p:sp>
          <p:nvSpPr>
            <p:cNvPr id="2150" name="Text Box 102"/>
            <p:cNvSpPr txBox="1">
              <a:spLocks noChangeArrowheads="1"/>
            </p:cNvSpPr>
            <p:nvPr/>
          </p:nvSpPr>
          <p:spPr bwMode="auto">
            <a:xfrm rot="302873">
              <a:off x="4041" y="1485"/>
              <a:ext cx="13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X</a:t>
              </a:r>
              <a:r>
                <a:rPr lang="en-US" altLang="en-US" sz="200" b="1" baseline="300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51" name="Text Box 103"/>
            <p:cNvSpPr txBox="1">
              <a:spLocks noChangeArrowheads="1"/>
            </p:cNvSpPr>
            <p:nvPr/>
          </p:nvSpPr>
          <p:spPr bwMode="auto">
            <a:xfrm rot="302873">
              <a:off x="4026" y="1549"/>
              <a:ext cx="15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LOG</a:t>
              </a:r>
            </a:p>
          </p:txBody>
        </p:sp>
        <p:sp>
          <p:nvSpPr>
            <p:cNvPr id="2152" name="Text Box 104"/>
            <p:cNvSpPr txBox="1">
              <a:spLocks noChangeArrowheads="1"/>
            </p:cNvSpPr>
            <p:nvPr/>
          </p:nvSpPr>
          <p:spPr bwMode="auto">
            <a:xfrm rot="302873">
              <a:off x="4035" y="1614"/>
              <a:ext cx="13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LN</a:t>
              </a:r>
            </a:p>
          </p:txBody>
        </p:sp>
        <p:sp>
          <p:nvSpPr>
            <p:cNvPr id="2153" name="Text Box 105"/>
            <p:cNvSpPr txBox="1">
              <a:spLocks noChangeArrowheads="1"/>
            </p:cNvSpPr>
            <p:nvPr/>
          </p:nvSpPr>
          <p:spPr bwMode="auto">
            <a:xfrm rot="302873">
              <a:off x="4023" y="1675"/>
              <a:ext cx="158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STO&gt;</a:t>
              </a:r>
            </a:p>
          </p:txBody>
        </p:sp>
        <p:sp>
          <p:nvSpPr>
            <p:cNvPr id="2154" name="Text Box 106"/>
            <p:cNvSpPr txBox="1">
              <a:spLocks noChangeArrowheads="1"/>
            </p:cNvSpPr>
            <p:nvPr/>
          </p:nvSpPr>
          <p:spPr bwMode="auto">
            <a:xfrm rot="302873">
              <a:off x="4029" y="1742"/>
              <a:ext cx="14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ON</a:t>
              </a:r>
            </a:p>
          </p:txBody>
        </p:sp>
        <p:sp>
          <p:nvSpPr>
            <p:cNvPr id="2155" name="Text Box 107"/>
            <p:cNvSpPr txBox="1">
              <a:spLocks noChangeArrowheads="1"/>
            </p:cNvSpPr>
            <p:nvPr/>
          </p:nvSpPr>
          <p:spPr bwMode="auto">
            <a:xfrm rot="302873">
              <a:off x="4160" y="1433"/>
              <a:ext cx="14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SIN</a:t>
              </a:r>
            </a:p>
          </p:txBody>
        </p:sp>
        <p:sp>
          <p:nvSpPr>
            <p:cNvPr id="2156" name="Text Box 108"/>
            <p:cNvSpPr txBox="1">
              <a:spLocks noChangeArrowheads="1"/>
            </p:cNvSpPr>
            <p:nvPr/>
          </p:nvSpPr>
          <p:spPr bwMode="auto">
            <a:xfrm rot="302873">
              <a:off x="4166" y="1519"/>
              <a:ext cx="12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,</a:t>
              </a:r>
            </a:p>
          </p:txBody>
        </p:sp>
        <p:sp>
          <p:nvSpPr>
            <p:cNvPr id="2157" name="Text Box 109"/>
            <p:cNvSpPr txBox="1">
              <a:spLocks noChangeArrowheads="1"/>
            </p:cNvSpPr>
            <p:nvPr/>
          </p:nvSpPr>
          <p:spPr bwMode="auto">
            <a:xfrm rot="-611125">
              <a:off x="4402" y="1366"/>
              <a:ext cx="162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VARS</a:t>
              </a:r>
            </a:p>
          </p:txBody>
        </p:sp>
        <p:sp>
          <p:nvSpPr>
            <p:cNvPr id="2158" name="Text Box 110"/>
            <p:cNvSpPr txBox="1">
              <a:spLocks noChangeArrowheads="1"/>
            </p:cNvSpPr>
            <p:nvPr/>
          </p:nvSpPr>
          <p:spPr bwMode="auto">
            <a:xfrm rot="-611125">
              <a:off x="4523" y="1351"/>
              <a:ext cx="173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CLEAR</a:t>
              </a:r>
            </a:p>
          </p:txBody>
        </p:sp>
        <p:sp>
          <p:nvSpPr>
            <p:cNvPr id="2159" name="Text Box 111"/>
            <p:cNvSpPr txBox="1">
              <a:spLocks noChangeArrowheads="1"/>
            </p:cNvSpPr>
            <p:nvPr/>
          </p:nvSpPr>
          <p:spPr bwMode="auto">
            <a:xfrm rot="-611125">
              <a:off x="4405" y="1437"/>
              <a:ext cx="150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TAN</a:t>
              </a:r>
            </a:p>
          </p:txBody>
        </p:sp>
        <p:sp>
          <p:nvSpPr>
            <p:cNvPr id="2160" name="Text Box 112"/>
            <p:cNvSpPr txBox="1">
              <a:spLocks noChangeArrowheads="1"/>
            </p:cNvSpPr>
            <p:nvPr/>
          </p:nvSpPr>
          <p:spPr bwMode="auto">
            <a:xfrm rot="15588875">
              <a:off x="4540" y="1422"/>
              <a:ext cx="125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&gt;</a:t>
              </a:r>
            </a:p>
          </p:txBody>
        </p:sp>
        <p:sp>
          <p:nvSpPr>
            <p:cNvPr id="2161" name="Text Box 113"/>
            <p:cNvSpPr txBox="1">
              <a:spLocks noChangeArrowheads="1"/>
            </p:cNvSpPr>
            <p:nvPr/>
          </p:nvSpPr>
          <p:spPr bwMode="auto">
            <a:xfrm rot="-611125">
              <a:off x="4422" y="1527"/>
              <a:ext cx="121" cy="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" b="1">
                  <a:solidFill>
                    <a:schemeClr val="bg1"/>
                  </a:solidFill>
                </a:rPr>
                <a:t>)</a:t>
              </a:r>
            </a:p>
          </p:txBody>
        </p:sp>
      </p:grpSp>
      <p:grpSp>
        <p:nvGrpSpPr>
          <p:cNvPr id="2225" name="Group 177"/>
          <p:cNvGrpSpPr>
            <a:grpSpLocks/>
          </p:cNvGrpSpPr>
          <p:nvPr/>
        </p:nvGrpSpPr>
        <p:grpSpPr bwMode="auto">
          <a:xfrm>
            <a:off x="1563688" y="1577975"/>
            <a:ext cx="187325" cy="471488"/>
            <a:chOff x="220" y="445"/>
            <a:chExt cx="119" cy="420"/>
          </a:xfrm>
        </p:grpSpPr>
        <p:sp>
          <p:nvSpPr>
            <p:cNvPr id="2224" name="Freeform 176"/>
            <p:cNvSpPr>
              <a:spLocks/>
            </p:cNvSpPr>
            <p:nvPr/>
          </p:nvSpPr>
          <p:spPr bwMode="auto">
            <a:xfrm>
              <a:off x="221" y="449"/>
              <a:ext cx="117" cy="406"/>
            </a:xfrm>
            <a:custGeom>
              <a:avLst/>
              <a:gdLst>
                <a:gd name="T0" fmla="*/ 0 w 117"/>
                <a:gd name="T1" fmla="*/ 97 h 406"/>
                <a:gd name="T2" fmla="*/ 0 w 117"/>
                <a:gd name="T3" fmla="*/ 406 h 406"/>
                <a:gd name="T4" fmla="*/ 13 w 117"/>
                <a:gd name="T5" fmla="*/ 357 h 406"/>
                <a:gd name="T6" fmla="*/ 33 w 117"/>
                <a:gd name="T7" fmla="*/ 328 h 406"/>
                <a:gd name="T8" fmla="*/ 64 w 117"/>
                <a:gd name="T9" fmla="*/ 312 h 406"/>
                <a:gd name="T10" fmla="*/ 117 w 117"/>
                <a:gd name="T11" fmla="*/ 312 h 406"/>
                <a:gd name="T12" fmla="*/ 117 w 117"/>
                <a:gd name="T13" fmla="*/ 0 h 406"/>
                <a:gd name="T14" fmla="*/ 85 w 117"/>
                <a:gd name="T15" fmla="*/ 0 h 406"/>
                <a:gd name="T16" fmla="*/ 55 w 117"/>
                <a:gd name="T17" fmla="*/ 3 h 406"/>
                <a:gd name="T18" fmla="*/ 28 w 117"/>
                <a:gd name="T19" fmla="*/ 18 h 406"/>
                <a:gd name="T20" fmla="*/ 18 w 117"/>
                <a:gd name="T21" fmla="*/ 40 h 406"/>
                <a:gd name="T22" fmla="*/ 4 w 117"/>
                <a:gd name="T23" fmla="*/ 64 h 406"/>
                <a:gd name="T24" fmla="*/ 0 w 117"/>
                <a:gd name="T25" fmla="*/ 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406">
                  <a:moveTo>
                    <a:pt x="0" y="97"/>
                  </a:moveTo>
                  <a:lnTo>
                    <a:pt x="0" y="406"/>
                  </a:lnTo>
                  <a:lnTo>
                    <a:pt x="13" y="357"/>
                  </a:lnTo>
                  <a:lnTo>
                    <a:pt x="33" y="328"/>
                  </a:lnTo>
                  <a:lnTo>
                    <a:pt x="64" y="312"/>
                  </a:lnTo>
                  <a:lnTo>
                    <a:pt x="117" y="312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55" y="3"/>
                  </a:lnTo>
                  <a:lnTo>
                    <a:pt x="28" y="18"/>
                  </a:lnTo>
                  <a:lnTo>
                    <a:pt x="18" y="40"/>
                  </a:lnTo>
                  <a:lnTo>
                    <a:pt x="4" y="6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Line 167"/>
            <p:cNvSpPr>
              <a:spLocks noChangeShapeType="1"/>
            </p:cNvSpPr>
            <p:nvPr/>
          </p:nvSpPr>
          <p:spPr bwMode="auto">
            <a:xfrm>
              <a:off x="221" y="544"/>
              <a:ext cx="0" cy="321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68"/>
            <p:cNvSpPr>
              <a:spLocks/>
            </p:cNvSpPr>
            <p:nvPr/>
          </p:nvSpPr>
          <p:spPr bwMode="auto">
            <a:xfrm>
              <a:off x="222" y="757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69"/>
            <p:cNvSpPr>
              <a:spLocks/>
            </p:cNvSpPr>
            <p:nvPr/>
          </p:nvSpPr>
          <p:spPr bwMode="auto">
            <a:xfrm>
              <a:off x="220" y="445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Line 170"/>
            <p:cNvSpPr>
              <a:spLocks noChangeShapeType="1"/>
            </p:cNvSpPr>
            <p:nvPr/>
          </p:nvSpPr>
          <p:spPr bwMode="auto">
            <a:xfrm>
              <a:off x="338" y="453"/>
              <a:ext cx="0" cy="309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26" name="Group 178"/>
          <p:cNvGrpSpPr>
            <a:grpSpLocks/>
          </p:cNvGrpSpPr>
          <p:nvPr/>
        </p:nvGrpSpPr>
        <p:grpSpPr bwMode="auto">
          <a:xfrm flipH="1">
            <a:off x="2798763" y="1565275"/>
            <a:ext cx="196850" cy="471488"/>
            <a:chOff x="220" y="445"/>
            <a:chExt cx="119" cy="420"/>
          </a:xfrm>
        </p:grpSpPr>
        <p:sp>
          <p:nvSpPr>
            <p:cNvPr id="2227" name="Freeform 179"/>
            <p:cNvSpPr>
              <a:spLocks/>
            </p:cNvSpPr>
            <p:nvPr/>
          </p:nvSpPr>
          <p:spPr bwMode="auto">
            <a:xfrm>
              <a:off x="221" y="449"/>
              <a:ext cx="117" cy="406"/>
            </a:xfrm>
            <a:custGeom>
              <a:avLst/>
              <a:gdLst>
                <a:gd name="T0" fmla="*/ 0 w 117"/>
                <a:gd name="T1" fmla="*/ 97 h 406"/>
                <a:gd name="T2" fmla="*/ 0 w 117"/>
                <a:gd name="T3" fmla="*/ 406 h 406"/>
                <a:gd name="T4" fmla="*/ 13 w 117"/>
                <a:gd name="T5" fmla="*/ 357 h 406"/>
                <a:gd name="T6" fmla="*/ 33 w 117"/>
                <a:gd name="T7" fmla="*/ 328 h 406"/>
                <a:gd name="T8" fmla="*/ 64 w 117"/>
                <a:gd name="T9" fmla="*/ 312 h 406"/>
                <a:gd name="T10" fmla="*/ 117 w 117"/>
                <a:gd name="T11" fmla="*/ 312 h 406"/>
                <a:gd name="T12" fmla="*/ 117 w 117"/>
                <a:gd name="T13" fmla="*/ 0 h 406"/>
                <a:gd name="T14" fmla="*/ 85 w 117"/>
                <a:gd name="T15" fmla="*/ 0 h 406"/>
                <a:gd name="T16" fmla="*/ 55 w 117"/>
                <a:gd name="T17" fmla="*/ 3 h 406"/>
                <a:gd name="T18" fmla="*/ 28 w 117"/>
                <a:gd name="T19" fmla="*/ 18 h 406"/>
                <a:gd name="T20" fmla="*/ 18 w 117"/>
                <a:gd name="T21" fmla="*/ 40 h 406"/>
                <a:gd name="T22" fmla="*/ 4 w 117"/>
                <a:gd name="T23" fmla="*/ 64 h 406"/>
                <a:gd name="T24" fmla="*/ 0 w 117"/>
                <a:gd name="T25" fmla="*/ 97 h 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7" h="406">
                  <a:moveTo>
                    <a:pt x="0" y="97"/>
                  </a:moveTo>
                  <a:lnTo>
                    <a:pt x="0" y="406"/>
                  </a:lnTo>
                  <a:lnTo>
                    <a:pt x="13" y="357"/>
                  </a:lnTo>
                  <a:lnTo>
                    <a:pt x="33" y="328"/>
                  </a:lnTo>
                  <a:lnTo>
                    <a:pt x="64" y="312"/>
                  </a:lnTo>
                  <a:lnTo>
                    <a:pt x="117" y="312"/>
                  </a:lnTo>
                  <a:lnTo>
                    <a:pt x="117" y="0"/>
                  </a:lnTo>
                  <a:lnTo>
                    <a:pt x="85" y="0"/>
                  </a:lnTo>
                  <a:lnTo>
                    <a:pt x="55" y="3"/>
                  </a:lnTo>
                  <a:lnTo>
                    <a:pt x="28" y="18"/>
                  </a:lnTo>
                  <a:lnTo>
                    <a:pt x="18" y="40"/>
                  </a:lnTo>
                  <a:lnTo>
                    <a:pt x="4" y="64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DDDDD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Line 180"/>
            <p:cNvSpPr>
              <a:spLocks noChangeShapeType="1"/>
            </p:cNvSpPr>
            <p:nvPr/>
          </p:nvSpPr>
          <p:spPr bwMode="auto">
            <a:xfrm>
              <a:off x="221" y="544"/>
              <a:ext cx="0" cy="321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81"/>
            <p:cNvSpPr>
              <a:spLocks/>
            </p:cNvSpPr>
            <p:nvPr/>
          </p:nvSpPr>
          <p:spPr bwMode="auto">
            <a:xfrm>
              <a:off x="222" y="757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82"/>
            <p:cNvSpPr>
              <a:spLocks/>
            </p:cNvSpPr>
            <p:nvPr/>
          </p:nvSpPr>
          <p:spPr bwMode="auto">
            <a:xfrm>
              <a:off x="220" y="445"/>
              <a:ext cx="117" cy="107"/>
            </a:xfrm>
            <a:custGeom>
              <a:avLst/>
              <a:gdLst>
                <a:gd name="T0" fmla="*/ 0 w 117"/>
                <a:gd name="T1" fmla="*/ 107 h 107"/>
                <a:gd name="T2" fmla="*/ 27 w 117"/>
                <a:gd name="T3" fmla="*/ 29 h 107"/>
                <a:gd name="T4" fmla="*/ 117 w 117"/>
                <a:gd name="T5" fmla="*/ 5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107">
                  <a:moveTo>
                    <a:pt x="0" y="107"/>
                  </a:moveTo>
                  <a:cubicBezTo>
                    <a:pt x="2" y="89"/>
                    <a:pt x="11" y="40"/>
                    <a:pt x="27" y="29"/>
                  </a:cubicBezTo>
                  <a:cubicBezTo>
                    <a:pt x="46" y="0"/>
                    <a:pt x="87" y="5"/>
                    <a:pt x="117" y="5"/>
                  </a:cubicBezTo>
                </a:path>
              </a:pathLst>
            </a:cu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Line 183"/>
            <p:cNvSpPr>
              <a:spLocks noChangeShapeType="1"/>
            </p:cNvSpPr>
            <p:nvPr/>
          </p:nvSpPr>
          <p:spPr bwMode="auto">
            <a:xfrm>
              <a:off x="338" y="453"/>
              <a:ext cx="0" cy="309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9" name="Rectangle 2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2262" name="Rectangle 2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2263" name="Rectangle 21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33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grpSp>
        <p:nvGrpSpPr>
          <p:cNvPr id="2274" name="Group 226"/>
          <p:cNvGrpSpPr>
            <a:grpSpLocks/>
          </p:cNvGrpSpPr>
          <p:nvPr/>
        </p:nvGrpSpPr>
        <p:grpSpPr bwMode="auto">
          <a:xfrm>
            <a:off x="3860800" y="1479550"/>
            <a:ext cx="1030288" cy="1611313"/>
            <a:chOff x="2432" y="932"/>
            <a:chExt cx="649" cy="1015"/>
          </a:xfrm>
        </p:grpSpPr>
        <p:sp>
          <p:nvSpPr>
            <p:cNvPr id="2264" name="Rectangle 216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2265" name="Rectangle 217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6" name="Rectangle 218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7" name="Rectangle 219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8" name="Rectangle 220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9" name="Rectangle 221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0" name="Rectangle 222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1" name="AutoShape 223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73" name="Text Box 225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200025" y="123825"/>
            <a:ext cx="6748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1:</a:t>
            </a:r>
            <a:r>
              <a:rPr lang="en-US" altLang="en-US">
                <a:solidFill>
                  <a:schemeClr val="bg1"/>
                </a:solidFill>
              </a:rPr>
              <a:t> Obtain White Plastic Calculator Holder from box and slide Calculator into it; push the calculator down to lock it in place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64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61111E-6 9.24855E-7 L -3.61111E-6 -0.3859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30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3.17919E-6 L -0.15416 0.05641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08" y="282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8" presetClass="emph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900000">
                                      <p:cBhvr>
                                        <p:cTn id="23" dur="500" fill="hold"/>
                                        <p:tgtEl>
                                          <p:spTgt spid="22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64" presetClass="pat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Motion origin="layout" path="M -2.77778E-7 0.01665 L -0.00156 -0.03931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22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2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2" name="Rectangle 216" descr="Walnut"/>
          <p:cNvSpPr>
            <a:spLocks noChangeArrowheads="1"/>
          </p:cNvSpPr>
          <p:nvPr/>
        </p:nvSpPr>
        <p:spPr bwMode="auto">
          <a:xfrm>
            <a:off x="-701675" y="1112838"/>
            <a:ext cx="11811000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14338" name="Oval 2"/>
          <p:cNvSpPr>
            <a:spLocks noChangeArrowheads="1"/>
          </p:cNvSpPr>
          <p:nvPr/>
        </p:nvSpPr>
        <p:spPr bwMode="auto">
          <a:xfrm rot="-1280571">
            <a:off x="4051300" y="5957888"/>
            <a:ext cx="153988" cy="103187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 rot="-1280571">
            <a:off x="4113213" y="5942013"/>
            <a:ext cx="174625" cy="120650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14850" y="5915025"/>
            <a:ext cx="3000375" cy="88900"/>
          </a:xfrm>
          <a:prstGeom prst="rect">
            <a:avLst/>
          </a:prstGeom>
          <a:solidFill>
            <a:srgbClr val="053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4029075" y="5957888"/>
            <a:ext cx="3857625" cy="452437"/>
          </a:xfrm>
          <a:custGeom>
            <a:avLst/>
            <a:gdLst>
              <a:gd name="T0" fmla="*/ 2415 w 2430"/>
              <a:gd name="T1" fmla="*/ 6 h 285"/>
              <a:gd name="T2" fmla="*/ 2430 w 2430"/>
              <a:gd name="T3" fmla="*/ 285 h 285"/>
              <a:gd name="T4" fmla="*/ 0 w 2430"/>
              <a:gd name="T5" fmla="*/ 285 h 285"/>
              <a:gd name="T6" fmla="*/ 0 w 2430"/>
              <a:gd name="T7" fmla="*/ 66 h 285"/>
              <a:gd name="T8" fmla="*/ 162 w 2430"/>
              <a:gd name="T9" fmla="*/ 0 h 285"/>
              <a:gd name="T10" fmla="*/ 2415 w 2430"/>
              <a:gd name="T11" fmla="*/ 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0" h="285">
                <a:moveTo>
                  <a:pt x="2415" y="6"/>
                </a:moveTo>
                <a:lnTo>
                  <a:pt x="2430" y="285"/>
                </a:lnTo>
                <a:lnTo>
                  <a:pt x="0" y="285"/>
                </a:lnTo>
                <a:lnTo>
                  <a:pt x="0" y="66"/>
                </a:lnTo>
                <a:lnTo>
                  <a:pt x="162" y="0"/>
                </a:lnTo>
                <a:lnTo>
                  <a:pt x="2415" y="6"/>
                </a:lnTo>
                <a:close/>
              </a:path>
            </a:pathLst>
          </a:custGeom>
          <a:gradFill rotWithShape="1">
            <a:gsLst>
              <a:gs pos="0">
                <a:srgbClr val="053933"/>
              </a:gs>
              <a:gs pos="100000">
                <a:srgbClr val="03272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795463" y="123666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Top View</a:t>
            </a:r>
          </a:p>
        </p:txBody>
      </p:sp>
      <p:sp>
        <p:nvSpPr>
          <p:cNvPr id="1434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14345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14346" name="Rectangl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441950" y="64912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1622425" y="1703388"/>
            <a:ext cx="1473200" cy="2824162"/>
            <a:chOff x="1022" y="1073"/>
            <a:chExt cx="928" cy="1779"/>
          </a:xfrm>
        </p:grpSpPr>
        <p:sp>
          <p:nvSpPr>
            <p:cNvPr id="14349" name="Freeform 13"/>
            <p:cNvSpPr>
              <a:spLocks/>
            </p:cNvSpPr>
            <p:nvPr/>
          </p:nvSpPr>
          <p:spPr bwMode="auto">
            <a:xfrm>
              <a:off x="1032" y="1082"/>
              <a:ext cx="907" cy="241"/>
            </a:xfrm>
            <a:custGeom>
              <a:avLst/>
              <a:gdLst>
                <a:gd name="T0" fmla="*/ 17 w 837"/>
                <a:gd name="T1" fmla="*/ 189 h 316"/>
                <a:gd name="T2" fmla="*/ 53 w 837"/>
                <a:gd name="T3" fmla="*/ 57 h 316"/>
                <a:gd name="T4" fmla="*/ 210 w 837"/>
                <a:gd name="T5" fmla="*/ 16 h 316"/>
                <a:gd name="T6" fmla="*/ 405 w 837"/>
                <a:gd name="T7" fmla="*/ 0 h 316"/>
                <a:gd name="T8" fmla="*/ 639 w 837"/>
                <a:gd name="T9" fmla="*/ 19 h 316"/>
                <a:gd name="T10" fmla="*/ 789 w 837"/>
                <a:gd name="T11" fmla="*/ 60 h 316"/>
                <a:gd name="T12" fmla="*/ 815 w 837"/>
                <a:gd name="T13" fmla="*/ 183 h 316"/>
                <a:gd name="T14" fmla="*/ 765 w 837"/>
                <a:gd name="T15" fmla="*/ 208 h 316"/>
                <a:gd name="T16" fmla="*/ 384 w 837"/>
                <a:gd name="T17" fmla="*/ 307 h 316"/>
                <a:gd name="T18" fmla="*/ 156 w 837"/>
                <a:gd name="T19" fmla="*/ 264 h 316"/>
                <a:gd name="T20" fmla="*/ 17 w 837"/>
                <a:gd name="T21" fmla="*/ 18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7" h="316">
                  <a:moveTo>
                    <a:pt x="17" y="189"/>
                  </a:moveTo>
                  <a:cubicBezTo>
                    <a:pt x="0" y="155"/>
                    <a:pt x="21" y="86"/>
                    <a:pt x="53" y="57"/>
                  </a:cubicBezTo>
                  <a:cubicBezTo>
                    <a:pt x="85" y="28"/>
                    <a:pt x="151" y="25"/>
                    <a:pt x="210" y="16"/>
                  </a:cubicBezTo>
                  <a:cubicBezTo>
                    <a:pt x="269" y="7"/>
                    <a:pt x="334" y="0"/>
                    <a:pt x="405" y="0"/>
                  </a:cubicBezTo>
                  <a:cubicBezTo>
                    <a:pt x="476" y="0"/>
                    <a:pt x="575" y="9"/>
                    <a:pt x="639" y="19"/>
                  </a:cubicBezTo>
                  <a:cubicBezTo>
                    <a:pt x="703" y="29"/>
                    <a:pt x="760" y="33"/>
                    <a:pt x="789" y="60"/>
                  </a:cubicBezTo>
                  <a:cubicBezTo>
                    <a:pt x="818" y="87"/>
                    <a:pt x="819" y="158"/>
                    <a:pt x="815" y="183"/>
                  </a:cubicBezTo>
                  <a:cubicBezTo>
                    <a:pt x="811" y="208"/>
                    <a:pt x="837" y="187"/>
                    <a:pt x="765" y="208"/>
                  </a:cubicBezTo>
                  <a:cubicBezTo>
                    <a:pt x="693" y="229"/>
                    <a:pt x="485" y="298"/>
                    <a:pt x="384" y="307"/>
                  </a:cubicBezTo>
                  <a:cubicBezTo>
                    <a:pt x="283" y="316"/>
                    <a:pt x="217" y="283"/>
                    <a:pt x="156" y="264"/>
                  </a:cubicBezTo>
                  <a:cubicBezTo>
                    <a:pt x="95" y="245"/>
                    <a:pt x="34" y="223"/>
                    <a:pt x="17" y="189"/>
                  </a:cubicBezTo>
                  <a:close/>
                </a:path>
              </a:pathLst>
            </a:custGeom>
            <a:gradFill rotWithShape="1">
              <a:gsLst>
                <a:gs pos="0">
                  <a:srgbClr val="16323E"/>
                </a:gs>
                <a:gs pos="100000">
                  <a:srgbClr val="0C1B2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Freeform 14"/>
            <p:cNvSpPr>
              <a:spLocks/>
            </p:cNvSpPr>
            <p:nvPr/>
          </p:nvSpPr>
          <p:spPr bwMode="auto">
            <a:xfrm>
              <a:off x="1109" y="1316"/>
              <a:ext cx="728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19050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1" name="Freeform 15"/>
            <p:cNvSpPr>
              <a:spLocks/>
            </p:cNvSpPr>
            <p:nvPr/>
          </p:nvSpPr>
          <p:spPr bwMode="auto">
            <a:xfrm>
              <a:off x="1091" y="1323"/>
              <a:ext cx="729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28575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2" name="Freeform 16"/>
            <p:cNvSpPr>
              <a:spLocks/>
            </p:cNvSpPr>
            <p:nvPr/>
          </p:nvSpPr>
          <p:spPr bwMode="auto">
            <a:xfrm>
              <a:off x="1048" y="1235"/>
              <a:ext cx="876" cy="1597"/>
            </a:xfrm>
            <a:custGeom>
              <a:avLst/>
              <a:gdLst>
                <a:gd name="T0" fmla="*/ 0 w 808"/>
                <a:gd name="T1" fmla="*/ 0 h 1928"/>
                <a:gd name="T2" fmla="*/ 800 w 808"/>
                <a:gd name="T3" fmla="*/ 0 h 1928"/>
                <a:gd name="T4" fmla="*/ 808 w 808"/>
                <a:gd name="T5" fmla="*/ 944 h 1928"/>
                <a:gd name="T6" fmla="*/ 808 w 808"/>
                <a:gd name="T7" fmla="*/ 1864 h 1928"/>
                <a:gd name="T8" fmla="*/ 688 w 808"/>
                <a:gd name="T9" fmla="*/ 1928 h 1928"/>
                <a:gd name="T10" fmla="*/ 144 w 808"/>
                <a:gd name="T11" fmla="*/ 1928 h 1928"/>
                <a:gd name="T12" fmla="*/ 0 w 808"/>
                <a:gd name="T13" fmla="*/ 1840 h 1928"/>
                <a:gd name="T14" fmla="*/ 8 w 808"/>
                <a:gd name="T15" fmla="*/ 552 h 1928"/>
                <a:gd name="T16" fmla="*/ 0 w 808"/>
                <a:gd name="T17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8" h="1928">
                  <a:moveTo>
                    <a:pt x="0" y="0"/>
                  </a:moveTo>
                  <a:lnTo>
                    <a:pt x="800" y="0"/>
                  </a:lnTo>
                  <a:lnTo>
                    <a:pt x="808" y="944"/>
                  </a:lnTo>
                  <a:lnTo>
                    <a:pt x="808" y="1864"/>
                  </a:lnTo>
                  <a:lnTo>
                    <a:pt x="688" y="1928"/>
                  </a:lnTo>
                  <a:lnTo>
                    <a:pt x="144" y="1928"/>
                  </a:lnTo>
                  <a:lnTo>
                    <a:pt x="0" y="1840"/>
                  </a:lnTo>
                  <a:lnTo>
                    <a:pt x="8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1B22">
                <a:alpha val="9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3" name="Oval 17"/>
            <p:cNvSpPr>
              <a:spLocks noChangeArrowheads="1"/>
            </p:cNvSpPr>
            <p:nvPr/>
          </p:nvSpPr>
          <p:spPr bwMode="auto">
            <a:xfrm>
              <a:off x="1221" y="1323"/>
              <a:ext cx="530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4" name="Oval 18"/>
            <p:cNvSpPr>
              <a:spLocks noChangeArrowheads="1"/>
            </p:cNvSpPr>
            <p:nvPr/>
          </p:nvSpPr>
          <p:spPr bwMode="auto">
            <a:xfrm>
              <a:off x="1317" y="1351"/>
              <a:ext cx="342" cy="111"/>
            </a:xfrm>
            <a:prstGeom prst="ellipse">
              <a:avLst/>
            </a:prstGeom>
            <a:solidFill>
              <a:srgbClr val="96BBC4"/>
            </a:solidFill>
            <a:ln w="9525">
              <a:solidFill>
                <a:srgbClr val="96BBC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/>
            </a:p>
          </p:txBody>
        </p:sp>
        <p:sp>
          <p:nvSpPr>
            <p:cNvPr id="14355" name="Freeform 19"/>
            <p:cNvSpPr>
              <a:spLocks/>
            </p:cNvSpPr>
            <p:nvPr/>
          </p:nvSpPr>
          <p:spPr bwMode="auto">
            <a:xfrm>
              <a:off x="1022" y="1162"/>
              <a:ext cx="147" cy="1670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Freeform 20"/>
            <p:cNvSpPr>
              <a:spLocks/>
            </p:cNvSpPr>
            <p:nvPr/>
          </p:nvSpPr>
          <p:spPr bwMode="auto">
            <a:xfrm flipH="1">
              <a:off x="1777" y="1145"/>
              <a:ext cx="173" cy="1707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21"/>
            <p:cNvSpPr txBox="1">
              <a:spLocks noChangeArrowheads="1"/>
            </p:cNvSpPr>
            <p:nvPr/>
          </p:nvSpPr>
          <p:spPr bwMode="auto">
            <a:xfrm>
              <a:off x="1346" y="1333"/>
              <a:ext cx="2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00" b="1"/>
                <a:t>VERNIER</a:t>
              </a:r>
            </a:p>
            <a:p>
              <a:pPr algn="ctr"/>
              <a:r>
                <a:rPr lang="en-US" altLang="en-US" sz="600" b="1">
                  <a:solidFill>
                    <a:schemeClr val="bg1"/>
                  </a:solidFill>
                </a:rPr>
                <a:t>LabPro</a:t>
              </a:r>
            </a:p>
          </p:txBody>
        </p:sp>
        <p:sp>
          <p:nvSpPr>
            <p:cNvPr id="14358" name="Text Box 22"/>
            <p:cNvSpPr txBox="1">
              <a:spLocks noChangeArrowheads="1"/>
            </p:cNvSpPr>
            <p:nvPr/>
          </p:nvSpPr>
          <p:spPr bwMode="auto">
            <a:xfrm>
              <a:off x="1351" y="1073"/>
              <a:ext cx="257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Quick Setup</a:t>
              </a:r>
            </a:p>
          </p:txBody>
        </p:sp>
        <p:sp>
          <p:nvSpPr>
            <p:cNvPr id="14359" name="Text Box 23"/>
            <p:cNvSpPr txBox="1">
              <a:spLocks noChangeArrowheads="1"/>
            </p:cNvSpPr>
            <p:nvPr/>
          </p:nvSpPr>
          <p:spPr bwMode="auto">
            <a:xfrm>
              <a:off x="1620" y="1094"/>
              <a:ext cx="23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Start/Stop</a:t>
              </a:r>
            </a:p>
          </p:txBody>
        </p:sp>
        <p:sp>
          <p:nvSpPr>
            <p:cNvPr id="14360" name="Oval 24"/>
            <p:cNvSpPr>
              <a:spLocks noChangeArrowheads="1"/>
            </p:cNvSpPr>
            <p:nvPr/>
          </p:nvSpPr>
          <p:spPr bwMode="auto">
            <a:xfrm>
              <a:off x="1655" y="1165"/>
              <a:ext cx="178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61" name="Oval 25"/>
            <p:cNvSpPr>
              <a:spLocks noChangeArrowheads="1"/>
            </p:cNvSpPr>
            <p:nvPr/>
          </p:nvSpPr>
          <p:spPr bwMode="auto">
            <a:xfrm>
              <a:off x="1404" y="1141"/>
              <a:ext cx="177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62" name="Oval 26"/>
            <p:cNvSpPr>
              <a:spLocks noChangeArrowheads="1"/>
            </p:cNvSpPr>
            <p:nvPr/>
          </p:nvSpPr>
          <p:spPr bwMode="auto">
            <a:xfrm>
              <a:off x="1152" y="1162"/>
              <a:ext cx="178" cy="36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63" name="Text Box 27"/>
            <p:cNvSpPr txBox="1">
              <a:spLocks noChangeArrowheads="1"/>
            </p:cNvSpPr>
            <p:nvPr/>
          </p:nvSpPr>
          <p:spPr bwMode="auto">
            <a:xfrm>
              <a:off x="1135" y="1097"/>
              <a:ext cx="21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14364" name="Rectangle 28"/>
            <p:cNvSpPr>
              <a:spLocks noChangeArrowheads="1"/>
            </p:cNvSpPr>
            <p:nvPr/>
          </p:nvSpPr>
          <p:spPr bwMode="auto">
            <a:xfrm>
              <a:off x="1408" y="2661"/>
              <a:ext cx="221" cy="10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5" name="Freeform 29"/>
            <p:cNvSpPr>
              <a:spLocks/>
            </p:cNvSpPr>
            <p:nvPr/>
          </p:nvSpPr>
          <p:spPr bwMode="auto">
            <a:xfrm>
              <a:off x="1283" y="2636"/>
              <a:ext cx="425" cy="125"/>
            </a:xfrm>
            <a:custGeom>
              <a:avLst/>
              <a:gdLst>
                <a:gd name="T0" fmla="*/ 0 w 392"/>
                <a:gd name="T1" fmla="*/ 15 h 150"/>
                <a:gd name="T2" fmla="*/ 32 w 392"/>
                <a:gd name="T3" fmla="*/ 150 h 150"/>
                <a:gd name="T4" fmla="*/ 33 w 392"/>
                <a:gd name="T5" fmla="*/ 43 h 150"/>
                <a:gd name="T6" fmla="*/ 65 w 392"/>
                <a:gd name="T7" fmla="*/ 43 h 150"/>
                <a:gd name="T8" fmla="*/ 63 w 392"/>
                <a:gd name="T9" fmla="*/ 144 h 150"/>
                <a:gd name="T10" fmla="*/ 138 w 392"/>
                <a:gd name="T11" fmla="*/ 40 h 150"/>
                <a:gd name="T12" fmla="*/ 351 w 392"/>
                <a:gd name="T13" fmla="*/ 39 h 150"/>
                <a:gd name="T14" fmla="*/ 365 w 392"/>
                <a:gd name="T15" fmla="*/ 25 h 150"/>
                <a:gd name="T16" fmla="*/ 392 w 392"/>
                <a:gd name="T17" fmla="*/ 25 h 150"/>
                <a:gd name="T18" fmla="*/ 363 w 392"/>
                <a:gd name="T19" fmla="*/ 15 h 150"/>
                <a:gd name="T20" fmla="*/ 345 w 392"/>
                <a:gd name="T21" fmla="*/ 7 h 150"/>
                <a:gd name="T22" fmla="*/ 126 w 392"/>
                <a:gd name="T23" fmla="*/ 7 h 150"/>
                <a:gd name="T24" fmla="*/ 74 w 392"/>
                <a:gd name="T25" fmla="*/ 7 h 150"/>
                <a:gd name="T26" fmla="*/ 51 w 392"/>
                <a:gd name="T27" fmla="*/ 0 h 150"/>
                <a:gd name="T28" fmla="*/ 0 w 392"/>
                <a:gd name="T29" fmla="*/ 1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2" h="150">
                  <a:moveTo>
                    <a:pt x="0" y="15"/>
                  </a:moveTo>
                  <a:lnTo>
                    <a:pt x="32" y="150"/>
                  </a:lnTo>
                  <a:lnTo>
                    <a:pt x="33" y="43"/>
                  </a:lnTo>
                  <a:lnTo>
                    <a:pt x="65" y="43"/>
                  </a:lnTo>
                  <a:lnTo>
                    <a:pt x="63" y="144"/>
                  </a:lnTo>
                  <a:cubicBezTo>
                    <a:pt x="98" y="34"/>
                    <a:pt x="63" y="40"/>
                    <a:pt x="138" y="40"/>
                  </a:cubicBezTo>
                  <a:lnTo>
                    <a:pt x="351" y="39"/>
                  </a:lnTo>
                  <a:lnTo>
                    <a:pt x="365" y="25"/>
                  </a:lnTo>
                  <a:lnTo>
                    <a:pt x="392" y="25"/>
                  </a:lnTo>
                  <a:lnTo>
                    <a:pt x="363" y="15"/>
                  </a:lnTo>
                  <a:lnTo>
                    <a:pt x="345" y="7"/>
                  </a:lnTo>
                  <a:lnTo>
                    <a:pt x="126" y="7"/>
                  </a:lnTo>
                  <a:lnTo>
                    <a:pt x="74" y="7"/>
                  </a:lnTo>
                  <a:lnTo>
                    <a:pt x="5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6" name="Oval 30"/>
            <p:cNvSpPr>
              <a:spLocks noChangeArrowheads="1"/>
            </p:cNvSpPr>
            <p:nvPr/>
          </p:nvSpPr>
          <p:spPr bwMode="auto">
            <a:xfrm>
              <a:off x="1358" y="2634"/>
              <a:ext cx="61" cy="4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67" name="Text Box 31"/>
            <p:cNvSpPr txBox="1">
              <a:spLocks noChangeArrowheads="1"/>
            </p:cNvSpPr>
            <p:nvPr/>
          </p:nvSpPr>
          <p:spPr bwMode="auto">
            <a:xfrm>
              <a:off x="1367" y="2677"/>
              <a:ext cx="28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" b="1">
                  <a:solidFill>
                    <a:schemeClr val="bg1"/>
                  </a:solidFill>
                </a:rPr>
                <a:t>Vernier</a:t>
              </a:r>
            </a:p>
          </p:txBody>
        </p:sp>
      </p:grpSp>
      <p:grpSp>
        <p:nvGrpSpPr>
          <p:cNvPr id="14368" name="Group 32"/>
          <p:cNvGrpSpPr>
            <a:grpSpLocks/>
          </p:cNvGrpSpPr>
          <p:nvPr/>
        </p:nvGrpSpPr>
        <p:grpSpPr bwMode="auto">
          <a:xfrm>
            <a:off x="1616075" y="4267200"/>
            <a:ext cx="1524000" cy="2590800"/>
            <a:chOff x="960" y="864"/>
            <a:chExt cx="960" cy="1632"/>
          </a:xfrm>
        </p:grpSpPr>
        <p:sp>
          <p:nvSpPr>
            <p:cNvPr id="14369" name="AutoShape 33"/>
            <p:cNvSpPr>
              <a:spLocks noChangeArrowheads="1"/>
            </p:cNvSpPr>
            <p:nvPr/>
          </p:nvSpPr>
          <p:spPr bwMode="auto">
            <a:xfrm rot="5400000">
              <a:off x="624" y="1200"/>
              <a:ext cx="1632" cy="960"/>
            </a:xfrm>
            <a:prstGeom prst="flowChartAlternateProcess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379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70" name="AutoShape 34"/>
            <p:cNvSpPr>
              <a:spLocks noChangeArrowheads="1"/>
            </p:cNvSpPr>
            <p:nvPr/>
          </p:nvSpPr>
          <p:spPr bwMode="auto">
            <a:xfrm rot="5400000">
              <a:off x="925" y="1404"/>
              <a:ext cx="1033" cy="471"/>
            </a:xfrm>
            <a:prstGeom prst="flowChartAlternateProcess">
              <a:avLst/>
            </a:prstGeom>
            <a:solidFill>
              <a:srgbClr val="B2B2B2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1" name="Oval 35"/>
            <p:cNvSpPr>
              <a:spLocks noChangeArrowheads="1"/>
            </p:cNvSpPr>
            <p:nvPr/>
          </p:nvSpPr>
          <p:spPr bwMode="auto">
            <a:xfrm>
              <a:off x="999" y="2313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2" name="Oval 36"/>
            <p:cNvSpPr>
              <a:spLocks noChangeArrowheads="1"/>
            </p:cNvSpPr>
            <p:nvPr/>
          </p:nvSpPr>
          <p:spPr bwMode="auto">
            <a:xfrm>
              <a:off x="1752" y="2310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987" y="1194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1858" y="1172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4375" name="Freeform 39"/>
            <p:cNvSpPr>
              <a:spLocks/>
            </p:cNvSpPr>
            <p:nvPr/>
          </p:nvSpPr>
          <p:spPr bwMode="auto">
            <a:xfrm>
              <a:off x="1112" y="2327"/>
              <a:ext cx="619" cy="145"/>
            </a:xfrm>
            <a:custGeom>
              <a:avLst/>
              <a:gdLst>
                <a:gd name="T0" fmla="*/ 64 w 928"/>
                <a:gd name="T1" fmla="*/ 144 h 168"/>
                <a:gd name="T2" fmla="*/ 496 w 928"/>
                <a:gd name="T3" fmla="*/ 0 h 168"/>
                <a:gd name="T4" fmla="*/ 880 w 928"/>
                <a:gd name="T5" fmla="*/ 144 h 168"/>
                <a:gd name="T6" fmla="*/ 784 w 928"/>
                <a:gd name="T7" fmla="*/ 144 h 168"/>
                <a:gd name="T8" fmla="*/ 400 w 928"/>
                <a:gd name="T9" fmla="*/ 144 h 168"/>
                <a:gd name="T10" fmla="*/ 112 w 928"/>
                <a:gd name="T11" fmla="*/ 144 h 168"/>
                <a:gd name="T12" fmla="*/ 64 w 928"/>
                <a:gd name="T13" fmla="*/ 14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168">
                  <a:moveTo>
                    <a:pt x="64" y="144"/>
                  </a:moveTo>
                  <a:cubicBezTo>
                    <a:pt x="128" y="120"/>
                    <a:pt x="360" y="0"/>
                    <a:pt x="496" y="0"/>
                  </a:cubicBezTo>
                  <a:cubicBezTo>
                    <a:pt x="632" y="0"/>
                    <a:pt x="832" y="120"/>
                    <a:pt x="880" y="144"/>
                  </a:cubicBezTo>
                  <a:cubicBezTo>
                    <a:pt x="928" y="168"/>
                    <a:pt x="864" y="144"/>
                    <a:pt x="784" y="144"/>
                  </a:cubicBezTo>
                  <a:cubicBezTo>
                    <a:pt x="704" y="144"/>
                    <a:pt x="512" y="144"/>
                    <a:pt x="400" y="144"/>
                  </a:cubicBezTo>
                  <a:cubicBezTo>
                    <a:pt x="288" y="144"/>
                    <a:pt x="168" y="144"/>
                    <a:pt x="112" y="144"/>
                  </a:cubicBezTo>
                  <a:cubicBezTo>
                    <a:pt x="56" y="144"/>
                    <a:pt x="0" y="168"/>
                    <a:pt x="64" y="144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Top">
                <a:rot lat="3600000" lon="0" rev="0"/>
              </a:camera>
              <a:lightRig rig="legacyFlat3" dir="b"/>
            </a:scene3d>
            <a:sp3d extrusionH="111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grpSp>
          <p:nvGrpSpPr>
            <p:cNvPr id="14376" name="Group 40"/>
            <p:cNvGrpSpPr>
              <a:grpSpLocks/>
            </p:cNvGrpSpPr>
            <p:nvPr/>
          </p:nvGrpSpPr>
          <p:grpSpPr bwMode="auto">
            <a:xfrm>
              <a:off x="1026" y="905"/>
              <a:ext cx="829" cy="1402"/>
              <a:chOff x="3959" y="640"/>
              <a:chExt cx="829" cy="1402"/>
            </a:xfrm>
          </p:grpSpPr>
          <p:sp>
            <p:nvSpPr>
              <p:cNvPr id="14377" name="Freeform 41"/>
              <p:cNvSpPr>
                <a:spLocks/>
              </p:cNvSpPr>
              <p:nvPr/>
            </p:nvSpPr>
            <p:spPr bwMode="auto">
              <a:xfrm>
                <a:off x="3973" y="640"/>
                <a:ext cx="814" cy="1272"/>
              </a:xfrm>
              <a:custGeom>
                <a:avLst/>
                <a:gdLst>
                  <a:gd name="T0" fmla="*/ 0 w 1536"/>
                  <a:gd name="T1" fmla="*/ 48 h 3408"/>
                  <a:gd name="T2" fmla="*/ 528 w 1536"/>
                  <a:gd name="T3" fmla="*/ 0 h 3408"/>
                  <a:gd name="T4" fmla="*/ 960 w 1536"/>
                  <a:gd name="T5" fmla="*/ 0 h 3408"/>
                  <a:gd name="T6" fmla="*/ 1536 w 1536"/>
                  <a:gd name="T7" fmla="*/ 48 h 3408"/>
                  <a:gd name="T8" fmla="*/ 1488 w 1536"/>
                  <a:gd name="T9" fmla="*/ 3072 h 3408"/>
                  <a:gd name="T10" fmla="*/ 1344 w 1536"/>
                  <a:gd name="T11" fmla="*/ 3312 h 3408"/>
                  <a:gd name="T12" fmla="*/ 1152 w 1536"/>
                  <a:gd name="T13" fmla="*/ 3408 h 3408"/>
                  <a:gd name="T14" fmla="*/ 384 w 1536"/>
                  <a:gd name="T15" fmla="*/ 3408 h 3408"/>
                  <a:gd name="T16" fmla="*/ 192 w 1536"/>
                  <a:gd name="T17" fmla="*/ 3312 h 3408"/>
                  <a:gd name="T18" fmla="*/ 48 w 1536"/>
                  <a:gd name="T19" fmla="*/ 3024 h 3408"/>
                  <a:gd name="T20" fmla="*/ 0 w 1536"/>
                  <a:gd name="T21" fmla="*/ 48 h 3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6" h="3408">
                    <a:moveTo>
                      <a:pt x="0" y="48"/>
                    </a:moveTo>
                    <a:lnTo>
                      <a:pt x="528" y="0"/>
                    </a:lnTo>
                    <a:lnTo>
                      <a:pt x="960" y="0"/>
                    </a:lnTo>
                    <a:lnTo>
                      <a:pt x="1536" y="48"/>
                    </a:lnTo>
                    <a:lnTo>
                      <a:pt x="1488" y="3072"/>
                    </a:lnTo>
                    <a:lnTo>
                      <a:pt x="1344" y="3312"/>
                    </a:lnTo>
                    <a:lnTo>
                      <a:pt x="1152" y="3408"/>
                    </a:lnTo>
                    <a:lnTo>
                      <a:pt x="384" y="3408"/>
                    </a:lnTo>
                    <a:lnTo>
                      <a:pt x="192" y="3312"/>
                    </a:lnTo>
                    <a:lnTo>
                      <a:pt x="48" y="302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bg2"/>
                </a:extrusionClr>
                <a:contourClr>
                  <a:schemeClr val="bg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78" name="Freeform 42"/>
              <p:cNvSpPr>
                <a:spLocks/>
              </p:cNvSpPr>
              <p:nvPr/>
            </p:nvSpPr>
            <p:spPr bwMode="auto">
              <a:xfrm>
                <a:off x="4033" y="716"/>
                <a:ext cx="692" cy="480"/>
              </a:xfrm>
              <a:custGeom>
                <a:avLst/>
                <a:gdLst>
                  <a:gd name="T0" fmla="*/ 0 w 1392"/>
                  <a:gd name="T1" fmla="*/ 1296 h 1417"/>
                  <a:gd name="T2" fmla="*/ 48 w 1392"/>
                  <a:gd name="T3" fmla="*/ 48 h 1417"/>
                  <a:gd name="T4" fmla="*/ 528 w 1392"/>
                  <a:gd name="T5" fmla="*/ 0 h 1417"/>
                  <a:gd name="T6" fmla="*/ 1008 w 1392"/>
                  <a:gd name="T7" fmla="*/ 0 h 1417"/>
                  <a:gd name="T8" fmla="*/ 1344 w 1392"/>
                  <a:gd name="T9" fmla="*/ 48 h 1417"/>
                  <a:gd name="T10" fmla="*/ 1392 w 1392"/>
                  <a:gd name="T11" fmla="*/ 1344 h 1417"/>
                  <a:gd name="T12" fmla="*/ 1248 w 1392"/>
                  <a:gd name="T13" fmla="*/ 1392 h 1417"/>
                  <a:gd name="T14" fmla="*/ 1155 w 1392"/>
                  <a:gd name="T15" fmla="*/ 1350 h 1417"/>
                  <a:gd name="T16" fmla="*/ 1115 w 1392"/>
                  <a:gd name="T17" fmla="*/ 1336 h 1417"/>
                  <a:gd name="T18" fmla="*/ 961 w 1392"/>
                  <a:gd name="T19" fmla="*/ 1363 h 1417"/>
                  <a:gd name="T20" fmla="*/ 914 w 1392"/>
                  <a:gd name="T21" fmla="*/ 1417 h 1417"/>
                  <a:gd name="T22" fmla="*/ 0 w 1392"/>
                  <a:gd name="T23" fmla="*/ 1344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2" h="1417">
                    <a:moveTo>
                      <a:pt x="0" y="1296"/>
                    </a:moveTo>
                    <a:lnTo>
                      <a:pt x="48" y="48"/>
                    </a:lnTo>
                    <a:lnTo>
                      <a:pt x="528" y="0"/>
                    </a:lnTo>
                    <a:lnTo>
                      <a:pt x="1008" y="0"/>
                    </a:lnTo>
                    <a:lnTo>
                      <a:pt x="1344" y="48"/>
                    </a:lnTo>
                    <a:lnTo>
                      <a:pt x="1392" y="1344"/>
                    </a:lnTo>
                    <a:cubicBezTo>
                      <a:pt x="1344" y="1360"/>
                      <a:pt x="1298" y="1383"/>
                      <a:pt x="1248" y="1392"/>
                    </a:cubicBezTo>
                    <a:cubicBezTo>
                      <a:pt x="1242" y="1393"/>
                      <a:pt x="1166" y="1355"/>
                      <a:pt x="1155" y="1350"/>
                    </a:cubicBezTo>
                    <a:cubicBezTo>
                      <a:pt x="1142" y="1344"/>
                      <a:pt x="1115" y="1336"/>
                      <a:pt x="1115" y="1336"/>
                    </a:cubicBezTo>
                    <a:cubicBezTo>
                      <a:pt x="945" y="1346"/>
                      <a:pt x="1039" y="1336"/>
                      <a:pt x="961" y="1363"/>
                    </a:cubicBezTo>
                    <a:cubicBezTo>
                      <a:pt x="948" y="1384"/>
                      <a:pt x="931" y="1400"/>
                      <a:pt x="914" y="1417"/>
                    </a:cubicBezTo>
                    <a:lnTo>
                      <a:pt x="0" y="1344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79" name="Freeform 43"/>
              <p:cNvSpPr>
                <a:spLocks/>
              </p:cNvSpPr>
              <p:nvPr/>
            </p:nvSpPr>
            <p:spPr bwMode="auto">
              <a:xfrm>
                <a:off x="4108" y="752"/>
                <a:ext cx="560" cy="286"/>
              </a:xfrm>
              <a:custGeom>
                <a:avLst/>
                <a:gdLst>
                  <a:gd name="T0" fmla="*/ 40 w 1125"/>
                  <a:gd name="T1" fmla="*/ 0 h 737"/>
                  <a:gd name="T2" fmla="*/ 0 w 1125"/>
                  <a:gd name="T3" fmla="*/ 737 h 737"/>
                  <a:gd name="T4" fmla="*/ 1125 w 1125"/>
                  <a:gd name="T5" fmla="*/ 730 h 737"/>
                  <a:gd name="T6" fmla="*/ 1078 w 1125"/>
                  <a:gd name="T7" fmla="*/ 7 h 737"/>
                  <a:gd name="T8" fmla="*/ 40 w 1125"/>
                  <a:gd name="T9" fmla="*/ 0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5" h="737">
                    <a:moveTo>
                      <a:pt x="40" y="0"/>
                    </a:moveTo>
                    <a:lnTo>
                      <a:pt x="0" y="737"/>
                    </a:lnTo>
                    <a:lnTo>
                      <a:pt x="1125" y="730"/>
                    </a:lnTo>
                    <a:lnTo>
                      <a:pt x="1078" y="7"/>
                    </a:lnTo>
                    <a:lnTo>
                      <a:pt x="4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rgbClr val="C0C0C0"/>
                  </a:gs>
                </a:gsLst>
                <a:lin ang="0" scaled="1"/>
              </a:gradFill>
              <a:ln w="28575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80" name="Freeform 44"/>
              <p:cNvSpPr>
                <a:spLocks/>
              </p:cNvSpPr>
              <p:nvPr/>
            </p:nvSpPr>
            <p:spPr bwMode="auto">
              <a:xfrm rot="366931">
                <a:off x="4060" y="121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66FF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  <a:contourClr>
                  <a:srgbClr val="3366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81" name="Freeform 45"/>
              <p:cNvSpPr>
                <a:spLocks/>
              </p:cNvSpPr>
              <p:nvPr/>
            </p:nvSpPr>
            <p:spPr bwMode="auto">
              <a:xfrm rot="245137">
                <a:off x="4119" y="1095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82" name="Freeform 46"/>
              <p:cNvSpPr>
                <a:spLocks/>
              </p:cNvSpPr>
              <p:nvPr/>
            </p:nvSpPr>
            <p:spPr bwMode="auto">
              <a:xfrm>
                <a:off x="4241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83" name="Freeform 47"/>
              <p:cNvSpPr>
                <a:spLocks/>
              </p:cNvSpPr>
              <p:nvPr/>
            </p:nvSpPr>
            <p:spPr bwMode="auto">
              <a:xfrm>
                <a:off x="4368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84" name="Freeform 48"/>
              <p:cNvSpPr>
                <a:spLocks/>
              </p:cNvSpPr>
              <p:nvPr/>
            </p:nvSpPr>
            <p:spPr bwMode="auto">
              <a:xfrm>
                <a:off x="4489" y="1097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85" name="Freeform 49"/>
              <p:cNvSpPr>
                <a:spLocks/>
              </p:cNvSpPr>
              <p:nvPr/>
            </p:nvSpPr>
            <p:spPr bwMode="auto">
              <a:xfrm rot="-364462">
                <a:off x="4611" y="1095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86" name="Text Box 50"/>
              <p:cNvSpPr txBox="1">
                <a:spLocks noChangeArrowheads="1"/>
              </p:cNvSpPr>
              <p:nvPr/>
            </p:nvSpPr>
            <p:spPr bwMode="auto">
              <a:xfrm rot="285818">
                <a:off x="4046" y="1026"/>
                <a:ext cx="22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STAT PLOT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F1</a:t>
                </a:r>
              </a:p>
            </p:txBody>
          </p:sp>
          <p:sp>
            <p:nvSpPr>
              <p:cNvPr id="14387" name="Text Box 51"/>
              <p:cNvSpPr txBox="1">
                <a:spLocks noChangeArrowheads="1"/>
              </p:cNvSpPr>
              <p:nvPr/>
            </p:nvSpPr>
            <p:spPr bwMode="auto">
              <a:xfrm>
                <a:off x="4195" y="1030"/>
                <a:ext cx="20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TBLSET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F2</a:t>
                </a:r>
              </a:p>
            </p:txBody>
          </p:sp>
          <p:sp>
            <p:nvSpPr>
              <p:cNvPr id="14388" name="Text Box 52"/>
              <p:cNvSpPr txBox="1">
                <a:spLocks noChangeArrowheads="1"/>
              </p:cNvSpPr>
              <p:nvPr/>
            </p:nvSpPr>
            <p:spPr bwMode="auto">
              <a:xfrm>
                <a:off x="4311" y="1032"/>
                <a:ext cx="21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FORNAT 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F3</a:t>
                </a:r>
              </a:p>
            </p:txBody>
          </p:sp>
          <p:sp>
            <p:nvSpPr>
              <p:cNvPr id="14389" name="Text Box 53"/>
              <p:cNvSpPr txBox="1">
                <a:spLocks noChangeArrowheads="1"/>
              </p:cNvSpPr>
              <p:nvPr/>
            </p:nvSpPr>
            <p:spPr bwMode="auto">
              <a:xfrm>
                <a:off x="4446" y="1032"/>
                <a:ext cx="18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CALC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F4</a:t>
                </a:r>
              </a:p>
            </p:txBody>
          </p:sp>
          <p:sp>
            <p:nvSpPr>
              <p:cNvPr id="14390" name="Text Box 54"/>
              <p:cNvSpPr txBox="1">
                <a:spLocks noChangeArrowheads="1"/>
              </p:cNvSpPr>
              <p:nvPr/>
            </p:nvSpPr>
            <p:spPr bwMode="auto">
              <a:xfrm rot="-478503">
                <a:off x="4556" y="1026"/>
                <a:ext cx="19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TABLE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F5</a:t>
                </a:r>
              </a:p>
            </p:txBody>
          </p:sp>
          <p:sp>
            <p:nvSpPr>
              <p:cNvPr id="14391" name="Freeform 55"/>
              <p:cNvSpPr>
                <a:spLocks/>
              </p:cNvSpPr>
              <p:nvPr/>
            </p:nvSpPr>
            <p:spPr bwMode="auto">
              <a:xfrm rot="245370">
                <a:off x="4182" y="123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92" name="Freeform 56"/>
              <p:cNvSpPr>
                <a:spLocks/>
              </p:cNvSpPr>
              <p:nvPr/>
            </p:nvSpPr>
            <p:spPr bwMode="auto">
              <a:xfrm rot="-121371">
                <a:off x="4301" y="1242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93" name="Oval 57"/>
              <p:cNvSpPr>
                <a:spLocks noChangeArrowheads="1"/>
              </p:cNvSpPr>
              <p:nvPr/>
            </p:nvSpPr>
            <p:spPr bwMode="auto">
              <a:xfrm>
                <a:off x="4549" y="1210"/>
                <a:ext cx="137" cy="97"/>
              </a:xfrm>
              <a:prstGeom prst="ellipse">
                <a:avLst/>
              </a:pr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94" name="Freeform 58"/>
              <p:cNvSpPr>
                <a:spLocks/>
              </p:cNvSpPr>
              <p:nvPr/>
            </p:nvSpPr>
            <p:spPr bwMode="auto">
              <a:xfrm>
                <a:off x="4498" y="1221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95" name="Freeform 59"/>
              <p:cNvSpPr>
                <a:spLocks/>
              </p:cNvSpPr>
              <p:nvPr/>
            </p:nvSpPr>
            <p:spPr bwMode="auto">
              <a:xfrm rot="10800000">
                <a:off x="4661" y="1215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96" name="Freeform 60"/>
              <p:cNvSpPr>
                <a:spLocks/>
              </p:cNvSpPr>
              <p:nvPr/>
            </p:nvSpPr>
            <p:spPr bwMode="auto">
              <a:xfrm>
                <a:off x="4568" y="1194"/>
                <a:ext cx="101" cy="158"/>
              </a:xfrm>
              <a:custGeom>
                <a:avLst/>
                <a:gdLst>
                  <a:gd name="T0" fmla="*/ 7 w 169"/>
                  <a:gd name="T1" fmla="*/ 81 h 407"/>
                  <a:gd name="T2" fmla="*/ 47 w 169"/>
                  <a:gd name="T3" fmla="*/ 153 h 407"/>
                  <a:gd name="T4" fmla="*/ 45 w 169"/>
                  <a:gd name="T5" fmla="*/ 235 h 407"/>
                  <a:gd name="T6" fmla="*/ 11 w 169"/>
                  <a:gd name="T7" fmla="*/ 315 h 407"/>
                  <a:gd name="T8" fmla="*/ 13 w 169"/>
                  <a:gd name="T9" fmla="*/ 359 h 407"/>
                  <a:gd name="T10" fmla="*/ 57 w 169"/>
                  <a:gd name="T11" fmla="*/ 399 h 407"/>
                  <a:gd name="T12" fmla="*/ 117 w 169"/>
                  <a:gd name="T13" fmla="*/ 401 h 407"/>
                  <a:gd name="T14" fmla="*/ 161 w 169"/>
                  <a:gd name="T15" fmla="*/ 363 h 407"/>
                  <a:gd name="T16" fmla="*/ 163 w 169"/>
                  <a:gd name="T17" fmla="*/ 307 h 407"/>
                  <a:gd name="T18" fmla="*/ 129 w 169"/>
                  <a:gd name="T19" fmla="*/ 265 h 407"/>
                  <a:gd name="T20" fmla="*/ 121 w 169"/>
                  <a:gd name="T21" fmla="*/ 221 h 407"/>
                  <a:gd name="T22" fmla="*/ 119 w 169"/>
                  <a:gd name="T23" fmla="*/ 163 h 407"/>
                  <a:gd name="T24" fmla="*/ 139 w 169"/>
                  <a:gd name="T25" fmla="*/ 107 h 407"/>
                  <a:gd name="T26" fmla="*/ 165 w 169"/>
                  <a:gd name="T27" fmla="*/ 85 h 407"/>
                  <a:gd name="T28" fmla="*/ 161 w 169"/>
                  <a:gd name="T29" fmla="*/ 47 h 407"/>
                  <a:gd name="T30" fmla="*/ 123 w 169"/>
                  <a:gd name="T31" fmla="*/ 7 h 407"/>
                  <a:gd name="T32" fmla="*/ 77 w 169"/>
                  <a:gd name="T33" fmla="*/ 7 h 407"/>
                  <a:gd name="T34" fmla="*/ 37 w 169"/>
                  <a:gd name="T35" fmla="*/ 15 h 407"/>
                  <a:gd name="T36" fmla="*/ 7 w 169"/>
                  <a:gd name="T37" fmla="*/ 55 h 407"/>
                  <a:gd name="T38" fmla="*/ 7 w 169"/>
                  <a:gd name="T39" fmla="*/ 81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9" h="407">
                    <a:moveTo>
                      <a:pt x="7" y="81"/>
                    </a:moveTo>
                    <a:cubicBezTo>
                      <a:pt x="14" y="97"/>
                      <a:pt x="41" y="127"/>
                      <a:pt x="47" y="153"/>
                    </a:cubicBezTo>
                    <a:cubicBezTo>
                      <a:pt x="53" y="179"/>
                      <a:pt x="51" y="208"/>
                      <a:pt x="45" y="235"/>
                    </a:cubicBezTo>
                    <a:cubicBezTo>
                      <a:pt x="39" y="262"/>
                      <a:pt x="16" y="294"/>
                      <a:pt x="11" y="315"/>
                    </a:cubicBezTo>
                    <a:cubicBezTo>
                      <a:pt x="6" y="336"/>
                      <a:pt x="5" y="345"/>
                      <a:pt x="13" y="359"/>
                    </a:cubicBezTo>
                    <a:cubicBezTo>
                      <a:pt x="21" y="373"/>
                      <a:pt x="40" y="392"/>
                      <a:pt x="57" y="399"/>
                    </a:cubicBezTo>
                    <a:cubicBezTo>
                      <a:pt x="74" y="406"/>
                      <a:pt x="100" y="407"/>
                      <a:pt x="117" y="401"/>
                    </a:cubicBezTo>
                    <a:cubicBezTo>
                      <a:pt x="134" y="395"/>
                      <a:pt x="153" y="379"/>
                      <a:pt x="161" y="363"/>
                    </a:cubicBezTo>
                    <a:cubicBezTo>
                      <a:pt x="169" y="347"/>
                      <a:pt x="168" y="323"/>
                      <a:pt x="163" y="307"/>
                    </a:cubicBezTo>
                    <a:cubicBezTo>
                      <a:pt x="158" y="291"/>
                      <a:pt x="136" y="279"/>
                      <a:pt x="129" y="265"/>
                    </a:cubicBezTo>
                    <a:cubicBezTo>
                      <a:pt x="122" y="251"/>
                      <a:pt x="123" y="238"/>
                      <a:pt x="121" y="221"/>
                    </a:cubicBezTo>
                    <a:cubicBezTo>
                      <a:pt x="119" y="204"/>
                      <a:pt x="116" y="182"/>
                      <a:pt x="119" y="163"/>
                    </a:cubicBezTo>
                    <a:cubicBezTo>
                      <a:pt x="122" y="144"/>
                      <a:pt x="131" y="120"/>
                      <a:pt x="139" y="107"/>
                    </a:cubicBezTo>
                    <a:cubicBezTo>
                      <a:pt x="147" y="94"/>
                      <a:pt x="161" y="95"/>
                      <a:pt x="165" y="85"/>
                    </a:cubicBezTo>
                    <a:cubicBezTo>
                      <a:pt x="169" y="75"/>
                      <a:pt x="168" y="60"/>
                      <a:pt x="161" y="47"/>
                    </a:cubicBezTo>
                    <a:cubicBezTo>
                      <a:pt x="154" y="34"/>
                      <a:pt x="137" y="14"/>
                      <a:pt x="123" y="7"/>
                    </a:cubicBezTo>
                    <a:cubicBezTo>
                      <a:pt x="109" y="0"/>
                      <a:pt x="91" y="6"/>
                      <a:pt x="77" y="7"/>
                    </a:cubicBezTo>
                    <a:cubicBezTo>
                      <a:pt x="63" y="8"/>
                      <a:pt x="49" y="7"/>
                      <a:pt x="37" y="15"/>
                    </a:cubicBezTo>
                    <a:cubicBezTo>
                      <a:pt x="25" y="23"/>
                      <a:pt x="12" y="44"/>
                      <a:pt x="7" y="55"/>
                    </a:cubicBezTo>
                    <a:cubicBezTo>
                      <a:pt x="2" y="66"/>
                      <a:pt x="0" y="65"/>
                      <a:pt x="7" y="8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397" name="Freeform 61"/>
              <p:cNvSpPr>
                <a:spLocks/>
              </p:cNvSpPr>
              <p:nvPr/>
            </p:nvSpPr>
            <p:spPr bwMode="auto">
              <a:xfrm>
                <a:off x="4509" y="1241"/>
                <a:ext cx="18" cy="26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8" name="Freeform 62"/>
              <p:cNvSpPr>
                <a:spLocks/>
              </p:cNvSpPr>
              <p:nvPr/>
            </p:nvSpPr>
            <p:spPr bwMode="auto">
              <a:xfrm flipH="1">
                <a:off x="4712" y="1236"/>
                <a:ext cx="16" cy="27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99" name="Freeform 63"/>
              <p:cNvSpPr>
                <a:spLocks/>
              </p:cNvSpPr>
              <p:nvPr/>
            </p:nvSpPr>
            <p:spPr bwMode="auto">
              <a:xfrm rot="16200000">
                <a:off x="4616" y="1295"/>
                <a:ext cx="16" cy="43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0" name="Freeform 64"/>
              <p:cNvSpPr>
                <a:spLocks/>
              </p:cNvSpPr>
              <p:nvPr/>
            </p:nvSpPr>
            <p:spPr bwMode="auto">
              <a:xfrm rot="5639454">
                <a:off x="4613" y="1191"/>
                <a:ext cx="13" cy="45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01" name="Oval 65"/>
              <p:cNvSpPr>
                <a:spLocks noChangeArrowheads="1"/>
              </p:cNvSpPr>
              <p:nvPr/>
            </p:nvSpPr>
            <p:spPr bwMode="auto">
              <a:xfrm>
                <a:off x="4606" y="1243"/>
                <a:ext cx="30" cy="23"/>
              </a:xfrm>
              <a:prstGeom prst="ellipse">
                <a:avLst/>
              </a:prstGeom>
              <a:gradFill rotWithShape="1">
                <a:gsLst>
                  <a:gs pos="0">
                    <a:srgbClr val="000066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808080"/>
                </a:extrusionClr>
                <a:contourClr>
                  <a:srgbClr val="0000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2" name="Freeform 66"/>
              <p:cNvSpPr>
                <a:spLocks/>
              </p:cNvSpPr>
              <p:nvPr/>
            </p:nvSpPr>
            <p:spPr bwMode="auto">
              <a:xfrm rot="366931">
                <a:off x="4053" y="1295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00CC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CC00"/>
                </a:extrusionClr>
                <a:contourClr>
                  <a:srgbClr val="00CC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3" name="Freeform 67"/>
              <p:cNvSpPr>
                <a:spLocks/>
              </p:cNvSpPr>
              <p:nvPr/>
            </p:nvSpPr>
            <p:spPr bwMode="auto">
              <a:xfrm rot="183989">
                <a:off x="4178" y="1309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4" name="Freeform 68"/>
              <p:cNvSpPr>
                <a:spLocks/>
              </p:cNvSpPr>
              <p:nvPr/>
            </p:nvSpPr>
            <p:spPr bwMode="auto">
              <a:xfrm rot="-121371">
                <a:off x="4303" y="1317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5" name="Freeform 69"/>
              <p:cNvSpPr>
                <a:spLocks/>
              </p:cNvSpPr>
              <p:nvPr/>
            </p:nvSpPr>
            <p:spPr bwMode="auto">
              <a:xfrm rot="366931">
                <a:off x="4055" y="136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6" name="Freeform 70"/>
              <p:cNvSpPr>
                <a:spLocks/>
              </p:cNvSpPr>
              <p:nvPr/>
            </p:nvSpPr>
            <p:spPr bwMode="auto">
              <a:xfrm rot="366931">
                <a:off x="4178" y="138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7" name="Freeform 71"/>
              <p:cNvSpPr>
                <a:spLocks/>
              </p:cNvSpPr>
              <p:nvPr/>
            </p:nvSpPr>
            <p:spPr bwMode="auto">
              <a:xfrm>
                <a:off x="4301" y="1388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8" name="Freeform 72"/>
              <p:cNvSpPr>
                <a:spLocks/>
              </p:cNvSpPr>
              <p:nvPr/>
            </p:nvSpPr>
            <p:spPr bwMode="auto">
              <a:xfrm rot="-689546">
                <a:off x="4429" y="138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09" name="Freeform 73"/>
              <p:cNvSpPr>
                <a:spLocks/>
              </p:cNvSpPr>
              <p:nvPr/>
            </p:nvSpPr>
            <p:spPr bwMode="auto">
              <a:xfrm rot="-689779">
                <a:off x="4550" y="136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0" name="Freeform 74"/>
              <p:cNvSpPr>
                <a:spLocks/>
              </p:cNvSpPr>
              <p:nvPr/>
            </p:nvSpPr>
            <p:spPr bwMode="auto">
              <a:xfrm rot="366931">
                <a:off x="4053" y="143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1" name="Freeform 75"/>
              <p:cNvSpPr>
                <a:spLocks/>
              </p:cNvSpPr>
              <p:nvPr/>
            </p:nvSpPr>
            <p:spPr bwMode="auto">
              <a:xfrm rot="366931">
                <a:off x="4178" y="1451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2" name="Freeform 76"/>
              <p:cNvSpPr>
                <a:spLocks/>
              </p:cNvSpPr>
              <p:nvPr/>
            </p:nvSpPr>
            <p:spPr bwMode="auto">
              <a:xfrm>
                <a:off x="4301" y="1460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3" name="Freeform 77"/>
              <p:cNvSpPr>
                <a:spLocks/>
              </p:cNvSpPr>
              <p:nvPr/>
            </p:nvSpPr>
            <p:spPr bwMode="auto">
              <a:xfrm rot="-689546">
                <a:off x="4429" y="145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4" name="Freeform 78"/>
              <p:cNvSpPr>
                <a:spLocks/>
              </p:cNvSpPr>
              <p:nvPr/>
            </p:nvSpPr>
            <p:spPr bwMode="auto">
              <a:xfrm rot="-689779">
                <a:off x="4556" y="1444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5" name="Freeform 79"/>
              <p:cNvSpPr>
                <a:spLocks/>
              </p:cNvSpPr>
              <p:nvPr/>
            </p:nvSpPr>
            <p:spPr bwMode="auto">
              <a:xfrm rot="-753803">
                <a:off x="4561" y="1635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6" name="Freeform 80"/>
              <p:cNvSpPr>
                <a:spLocks/>
              </p:cNvSpPr>
              <p:nvPr/>
            </p:nvSpPr>
            <p:spPr bwMode="auto">
              <a:xfrm rot="366931">
                <a:off x="4172" y="151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7" name="Freeform 81"/>
              <p:cNvSpPr>
                <a:spLocks/>
              </p:cNvSpPr>
              <p:nvPr/>
            </p:nvSpPr>
            <p:spPr bwMode="auto">
              <a:xfrm rot="-689546">
                <a:off x="4429" y="152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8" name="Freeform 82"/>
              <p:cNvSpPr>
                <a:spLocks/>
              </p:cNvSpPr>
              <p:nvPr/>
            </p:nvSpPr>
            <p:spPr bwMode="auto">
              <a:xfrm rot="-689779">
                <a:off x="4561" y="150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19" name="Freeform 83"/>
              <p:cNvSpPr>
                <a:spLocks/>
              </p:cNvSpPr>
              <p:nvPr/>
            </p:nvSpPr>
            <p:spPr bwMode="auto">
              <a:xfrm rot="-753803">
                <a:off x="4559" y="1571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0" name="Freeform 84"/>
              <p:cNvSpPr>
                <a:spLocks/>
              </p:cNvSpPr>
              <p:nvPr/>
            </p:nvSpPr>
            <p:spPr bwMode="auto">
              <a:xfrm rot="-753803">
                <a:off x="4571" y="169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1" name="Freeform 85"/>
              <p:cNvSpPr>
                <a:spLocks/>
              </p:cNvSpPr>
              <p:nvPr/>
            </p:nvSpPr>
            <p:spPr bwMode="auto">
              <a:xfrm rot="-844249">
                <a:off x="4576" y="1758"/>
                <a:ext cx="111" cy="68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2" name="Freeform 86"/>
              <p:cNvSpPr>
                <a:spLocks/>
              </p:cNvSpPr>
              <p:nvPr/>
            </p:nvSpPr>
            <p:spPr bwMode="auto">
              <a:xfrm rot="-753803">
                <a:off x="4436" y="1583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3" name="Freeform 87"/>
              <p:cNvSpPr>
                <a:spLocks/>
              </p:cNvSpPr>
              <p:nvPr/>
            </p:nvSpPr>
            <p:spPr bwMode="auto">
              <a:xfrm rot="-753803">
                <a:off x="4438" y="1662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4" name="Freeform 88"/>
              <p:cNvSpPr>
                <a:spLocks/>
              </p:cNvSpPr>
              <p:nvPr/>
            </p:nvSpPr>
            <p:spPr bwMode="auto">
              <a:xfrm rot="-753803">
                <a:off x="4448" y="1742"/>
                <a:ext cx="96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5" name="Freeform 89"/>
              <p:cNvSpPr>
                <a:spLocks/>
              </p:cNvSpPr>
              <p:nvPr/>
            </p:nvSpPr>
            <p:spPr bwMode="auto">
              <a:xfrm rot="-753803">
                <a:off x="4457" y="1817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6" name="Freeform 90"/>
              <p:cNvSpPr>
                <a:spLocks/>
              </p:cNvSpPr>
              <p:nvPr/>
            </p:nvSpPr>
            <p:spPr bwMode="auto">
              <a:xfrm rot="-190789">
                <a:off x="4309" y="1584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7" name="Freeform 91"/>
              <p:cNvSpPr>
                <a:spLocks/>
              </p:cNvSpPr>
              <p:nvPr/>
            </p:nvSpPr>
            <p:spPr bwMode="auto">
              <a:xfrm rot="-190789">
                <a:off x="4307" y="1665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8" name="Freeform 92"/>
              <p:cNvSpPr>
                <a:spLocks/>
              </p:cNvSpPr>
              <p:nvPr/>
            </p:nvSpPr>
            <p:spPr bwMode="auto">
              <a:xfrm rot="-190789">
                <a:off x="4311" y="1745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29" name="Freeform 93"/>
              <p:cNvSpPr>
                <a:spLocks/>
              </p:cNvSpPr>
              <p:nvPr/>
            </p:nvSpPr>
            <p:spPr bwMode="auto">
              <a:xfrm rot="-245137">
                <a:off x="4313" y="1821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0" name="Freeform 94"/>
              <p:cNvSpPr>
                <a:spLocks/>
              </p:cNvSpPr>
              <p:nvPr/>
            </p:nvSpPr>
            <p:spPr bwMode="auto">
              <a:xfrm>
                <a:off x="4296" y="1523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1" name="Freeform 95"/>
              <p:cNvSpPr>
                <a:spLocks/>
              </p:cNvSpPr>
              <p:nvPr/>
            </p:nvSpPr>
            <p:spPr bwMode="auto">
              <a:xfrm rot="238349">
                <a:off x="4167" y="1576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2" name="Freeform 96"/>
              <p:cNvSpPr>
                <a:spLocks/>
              </p:cNvSpPr>
              <p:nvPr/>
            </p:nvSpPr>
            <p:spPr bwMode="auto">
              <a:xfrm rot="238349">
                <a:off x="4165" y="1654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3" name="Freeform 97"/>
              <p:cNvSpPr>
                <a:spLocks/>
              </p:cNvSpPr>
              <p:nvPr/>
            </p:nvSpPr>
            <p:spPr bwMode="auto">
              <a:xfrm rot="238349">
                <a:off x="4167" y="1732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4" name="Freeform 98"/>
              <p:cNvSpPr>
                <a:spLocks/>
              </p:cNvSpPr>
              <p:nvPr/>
            </p:nvSpPr>
            <p:spPr bwMode="auto">
              <a:xfrm rot="245137">
                <a:off x="4169" y="1812"/>
                <a:ext cx="97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5" name="Freeform 99"/>
              <p:cNvSpPr>
                <a:spLocks/>
              </p:cNvSpPr>
              <p:nvPr/>
            </p:nvSpPr>
            <p:spPr bwMode="auto">
              <a:xfrm rot="366931">
                <a:off x="4048" y="1505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6" name="Freeform 100"/>
              <p:cNvSpPr>
                <a:spLocks/>
              </p:cNvSpPr>
              <p:nvPr/>
            </p:nvSpPr>
            <p:spPr bwMode="auto">
              <a:xfrm rot="366931">
                <a:off x="4044" y="1567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7" name="Freeform 101"/>
              <p:cNvSpPr>
                <a:spLocks/>
              </p:cNvSpPr>
              <p:nvPr/>
            </p:nvSpPr>
            <p:spPr bwMode="auto">
              <a:xfrm rot="366931">
                <a:off x="4046" y="163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8" name="Freeform 102"/>
              <p:cNvSpPr>
                <a:spLocks/>
              </p:cNvSpPr>
              <p:nvPr/>
            </p:nvSpPr>
            <p:spPr bwMode="auto">
              <a:xfrm rot="366931">
                <a:off x="4046" y="169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39" name="Freeform 103"/>
              <p:cNvSpPr>
                <a:spLocks/>
              </p:cNvSpPr>
              <p:nvPr/>
            </p:nvSpPr>
            <p:spPr bwMode="auto">
              <a:xfrm rot="366931">
                <a:off x="4046" y="1753"/>
                <a:ext cx="108" cy="5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4440" name="Freeform 104"/>
              <p:cNvSpPr>
                <a:spLocks/>
              </p:cNvSpPr>
              <p:nvPr/>
            </p:nvSpPr>
            <p:spPr bwMode="auto">
              <a:xfrm>
                <a:off x="4674" y="734"/>
                <a:ext cx="114" cy="1303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1" name="Freeform 105"/>
              <p:cNvSpPr>
                <a:spLocks/>
              </p:cNvSpPr>
              <p:nvPr/>
            </p:nvSpPr>
            <p:spPr bwMode="auto">
              <a:xfrm flipH="1">
                <a:off x="3959" y="734"/>
                <a:ext cx="135" cy="1308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2" name="Freeform 106"/>
              <p:cNvSpPr>
                <a:spLocks/>
              </p:cNvSpPr>
              <p:nvPr/>
            </p:nvSpPr>
            <p:spPr bwMode="auto">
              <a:xfrm>
                <a:off x="3969" y="685"/>
                <a:ext cx="817" cy="49"/>
              </a:xfrm>
              <a:custGeom>
                <a:avLst/>
                <a:gdLst>
                  <a:gd name="T0" fmla="*/ 0 w 1650"/>
                  <a:gd name="T1" fmla="*/ 126 h 126"/>
                  <a:gd name="T2" fmla="*/ 1650 w 1650"/>
                  <a:gd name="T3" fmla="*/ 126 h 126"/>
                  <a:gd name="T4" fmla="*/ 1158 w 1650"/>
                  <a:gd name="T5" fmla="*/ 0 h 126"/>
                  <a:gd name="T6" fmla="*/ 480 w 1650"/>
                  <a:gd name="T7" fmla="*/ 0 h 126"/>
                  <a:gd name="T8" fmla="*/ 0 w 165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0" h="126">
                    <a:moveTo>
                      <a:pt x="0" y="126"/>
                    </a:moveTo>
                    <a:lnTo>
                      <a:pt x="1650" y="126"/>
                    </a:lnTo>
                    <a:lnTo>
                      <a:pt x="1158" y="0"/>
                    </a:lnTo>
                    <a:lnTo>
                      <a:pt x="48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43" name="Oval 107"/>
              <p:cNvSpPr>
                <a:spLocks noChangeArrowheads="1"/>
              </p:cNvSpPr>
              <p:nvPr/>
            </p:nvSpPr>
            <p:spPr bwMode="auto">
              <a:xfrm>
                <a:off x="4362" y="1966"/>
                <a:ext cx="52" cy="47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3333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444" name="Text Box 108"/>
              <p:cNvSpPr txBox="1">
                <a:spLocks noChangeArrowheads="1"/>
              </p:cNvSpPr>
              <p:nvPr/>
            </p:nvSpPr>
            <p:spPr bwMode="auto">
              <a:xfrm rot="302873">
                <a:off x="4026" y="1274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Alpha</a:t>
                </a:r>
              </a:p>
            </p:txBody>
          </p:sp>
          <p:sp>
            <p:nvSpPr>
              <p:cNvPr id="14445" name="Text Box 109"/>
              <p:cNvSpPr txBox="1">
                <a:spLocks noChangeArrowheads="1"/>
              </p:cNvSpPr>
              <p:nvPr/>
            </p:nvSpPr>
            <p:spPr bwMode="auto">
              <a:xfrm rot="302873">
                <a:off x="4044" y="1214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2ND</a:t>
                </a:r>
              </a:p>
            </p:txBody>
          </p:sp>
          <p:sp>
            <p:nvSpPr>
              <p:cNvPr id="14446" name="Text Box 110"/>
              <p:cNvSpPr txBox="1">
                <a:spLocks noChangeArrowheads="1"/>
              </p:cNvSpPr>
              <p:nvPr/>
            </p:nvSpPr>
            <p:spPr bwMode="auto">
              <a:xfrm rot="302873">
                <a:off x="4160" y="1216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Mode</a:t>
                </a:r>
              </a:p>
            </p:txBody>
          </p:sp>
          <p:sp>
            <p:nvSpPr>
              <p:cNvPr id="14447" name="Text Box 111"/>
              <p:cNvSpPr txBox="1">
                <a:spLocks noChangeArrowheads="1"/>
              </p:cNvSpPr>
              <p:nvPr/>
            </p:nvSpPr>
            <p:spPr bwMode="auto">
              <a:xfrm>
                <a:off x="4282" y="1225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DEL</a:t>
                </a:r>
              </a:p>
            </p:txBody>
          </p:sp>
          <p:sp>
            <p:nvSpPr>
              <p:cNvPr id="14448" name="Text Box 112"/>
              <p:cNvSpPr txBox="1">
                <a:spLocks noChangeArrowheads="1"/>
              </p:cNvSpPr>
              <p:nvPr/>
            </p:nvSpPr>
            <p:spPr bwMode="auto">
              <a:xfrm>
                <a:off x="4277" y="1300"/>
                <a:ext cx="15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STAT</a:t>
                </a:r>
              </a:p>
            </p:txBody>
          </p:sp>
          <p:sp>
            <p:nvSpPr>
              <p:cNvPr id="14449" name="Text Box 113"/>
              <p:cNvSpPr txBox="1">
                <a:spLocks noChangeArrowheads="1"/>
              </p:cNvSpPr>
              <p:nvPr/>
            </p:nvSpPr>
            <p:spPr bwMode="auto">
              <a:xfrm>
                <a:off x="4271" y="1370"/>
                <a:ext cx="16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PRGM</a:t>
                </a:r>
              </a:p>
            </p:txBody>
          </p:sp>
          <p:sp>
            <p:nvSpPr>
              <p:cNvPr id="14450" name="Text Box 114"/>
              <p:cNvSpPr txBox="1">
                <a:spLocks noChangeArrowheads="1"/>
              </p:cNvSpPr>
              <p:nvPr/>
            </p:nvSpPr>
            <p:spPr bwMode="auto">
              <a:xfrm>
                <a:off x="4276" y="1442"/>
                <a:ext cx="15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COS</a:t>
                </a:r>
              </a:p>
            </p:txBody>
          </p:sp>
          <p:sp>
            <p:nvSpPr>
              <p:cNvPr id="14451" name="Text Box 115"/>
              <p:cNvSpPr txBox="1">
                <a:spLocks noChangeArrowheads="1"/>
              </p:cNvSpPr>
              <p:nvPr/>
            </p:nvSpPr>
            <p:spPr bwMode="auto">
              <a:xfrm>
                <a:off x="4282" y="1530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(</a:t>
                </a:r>
              </a:p>
            </p:txBody>
          </p:sp>
          <p:sp>
            <p:nvSpPr>
              <p:cNvPr id="14452" name="Text Box 116"/>
              <p:cNvSpPr txBox="1">
                <a:spLocks noChangeArrowheads="1"/>
              </p:cNvSpPr>
              <p:nvPr/>
            </p:nvSpPr>
            <p:spPr bwMode="auto">
              <a:xfrm rot="302873">
                <a:off x="4146" y="1292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X,T,O,N</a:t>
                </a:r>
              </a:p>
            </p:txBody>
          </p:sp>
          <p:sp>
            <p:nvSpPr>
              <p:cNvPr id="14453" name="Text Box 117"/>
              <p:cNvSpPr txBox="1">
                <a:spLocks noChangeArrowheads="1"/>
              </p:cNvSpPr>
              <p:nvPr/>
            </p:nvSpPr>
            <p:spPr bwMode="auto">
              <a:xfrm rot="302873">
                <a:off x="4156" y="1358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A200A2"/>
                    </a:solidFill>
                  </a:rPr>
                  <a:t>APPS</a:t>
                </a:r>
              </a:p>
            </p:txBody>
          </p:sp>
          <p:sp>
            <p:nvSpPr>
              <p:cNvPr id="14454" name="Text Box 118"/>
              <p:cNvSpPr txBox="1">
                <a:spLocks noChangeArrowheads="1"/>
              </p:cNvSpPr>
              <p:nvPr/>
            </p:nvSpPr>
            <p:spPr bwMode="auto">
              <a:xfrm rot="302873">
                <a:off x="4030" y="1343"/>
                <a:ext cx="16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MATH</a:t>
                </a:r>
              </a:p>
            </p:txBody>
          </p:sp>
          <p:sp>
            <p:nvSpPr>
              <p:cNvPr id="14455" name="Text Box 119"/>
              <p:cNvSpPr txBox="1">
                <a:spLocks noChangeArrowheads="1"/>
              </p:cNvSpPr>
              <p:nvPr/>
            </p:nvSpPr>
            <p:spPr bwMode="auto">
              <a:xfrm rot="302873">
                <a:off x="4154" y="155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7</a:t>
                </a:r>
              </a:p>
            </p:txBody>
          </p:sp>
          <p:sp>
            <p:nvSpPr>
              <p:cNvPr id="14456" name="Text Box 120"/>
              <p:cNvSpPr txBox="1">
                <a:spLocks noChangeArrowheads="1"/>
              </p:cNvSpPr>
              <p:nvPr/>
            </p:nvSpPr>
            <p:spPr bwMode="auto">
              <a:xfrm rot="302873">
                <a:off x="4148" y="164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4</a:t>
                </a:r>
              </a:p>
            </p:txBody>
          </p:sp>
          <p:sp>
            <p:nvSpPr>
              <p:cNvPr id="14457" name="Text Box 121"/>
              <p:cNvSpPr txBox="1">
                <a:spLocks noChangeArrowheads="1"/>
              </p:cNvSpPr>
              <p:nvPr/>
            </p:nvSpPr>
            <p:spPr bwMode="auto">
              <a:xfrm rot="302873">
                <a:off x="4150" y="1718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1</a:t>
                </a:r>
              </a:p>
            </p:txBody>
          </p:sp>
          <p:sp>
            <p:nvSpPr>
              <p:cNvPr id="14458" name="Text Box 122"/>
              <p:cNvSpPr txBox="1">
                <a:spLocks noChangeArrowheads="1"/>
              </p:cNvSpPr>
              <p:nvPr/>
            </p:nvSpPr>
            <p:spPr bwMode="auto">
              <a:xfrm rot="311666">
                <a:off x="4150" y="179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0</a:t>
                </a:r>
              </a:p>
            </p:txBody>
          </p:sp>
          <p:sp>
            <p:nvSpPr>
              <p:cNvPr id="14459" name="Text Box 123"/>
              <p:cNvSpPr txBox="1">
                <a:spLocks noChangeArrowheads="1"/>
              </p:cNvSpPr>
              <p:nvPr/>
            </p:nvSpPr>
            <p:spPr bwMode="auto">
              <a:xfrm>
                <a:off x="4295" y="156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8</a:t>
                </a:r>
              </a:p>
            </p:txBody>
          </p:sp>
          <p:sp>
            <p:nvSpPr>
              <p:cNvPr id="14460" name="Text Box 124"/>
              <p:cNvSpPr txBox="1">
                <a:spLocks noChangeArrowheads="1"/>
              </p:cNvSpPr>
              <p:nvPr/>
            </p:nvSpPr>
            <p:spPr bwMode="auto">
              <a:xfrm>
                <a:off x="4293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5</a:t>
                </a:r>
              </a:p>
            </p:txBody>
          </p:sp>
          <p:sp>
            <p:nvSpPr>
              <p:cNvPr id="14461" name="Text Box 125"/>
              <p:cNvSpPr txBox="1">
                <a:spLocks noChangeArrowheads="1"/>
              </p:cNvSpPr>
              <p:nvPr/>
            </p:nvSpPr>
            <p:spPr bwMode="auto">
              <a:xfrm>
                <a:off x="4296" y="1729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2</a:t>
                </a:r>
              </a:p>
            </p:txBody>
          </p:sp>
          <p:sp>
            <p:nvSpPr>
              <p:cNvPr id="14462" name="Text Box 126"/>
              <p:cNvSpPr txBox="1">
                <a:spLocks noChangeArrowheads="1"/>
              </p:cNvSpPr>
              <p:nvPr/>
            </p:nvSpPr>
            <p:spPr bwMode="auto">
              <a:xfrm>
                <a:off x="4296" y="1769"/>
                <a:ext cx="1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600" b="1"/>
                  <a:t>.</a:t>
                </a:r>
              </a:p>
            </p:txBody>
          </p:sp>
          <p:sp>
            <p:nvSpPr>
              <p:cNvPr id="14463" name="Text Box 127"/>
              <p:cNvSpPr txBox="1">
                <a:spLocks noChangeArrowheads="1"/>
              </p:cNvSpPr>
              <p:nvPr/>
            </p:nvSpPr>
            <p:spPr bwMode="auto">
              <a:xfrm rot="-501791">
                <a:off x="4419" y="1562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9</a:t>
                </a:r>
              </a:p>
            </p:txBody>
          </p:sp>
          <p:sp>
            <p:nvSpPr>
              <p:cNvPr id="14464" name="Text Box 128"/>
              <p:cNvSpPr txBox="1">
                <a:spLocks noChangeArrowheads="1"/>
              </p:cNvSpPr>
              <p:nvPr/>
            </p:nvSpPr>
            <p:spPr bwMode="auto">
              <a:xfrm rot="-501791">
                <a:off x="4417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6</a:t>
                </a:r>
              </a:p>
            </p:txBody>
          </p:sp>
          <p:sp>
            <p:nvSpPr>
              <p:cNvPr id="14465" name="Text Box 129"/>
              <p:cNvSpPr txBox="1">
                <a:spLocks noChangeArrowheads="1"/>
              </p:cNvSpPr>
              <p:nvPr/>
            </p:nvSpPr>
            <p:spPr bwMode="auto">
              <a:xfrm rot="-546389">
                <a:off x="4429" y="1726"/>
                <a:ext cx="116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300" b="1"/>
                  <a:t>3</a:t>
                </a:r>
              </a:p>
            </p:txBody>
          </p:sp>
          <p:sp>
            <p:nvSpPr>
              <p:cNvPr id="14466" name="Text Box 130"/>
              <p:cNvSpPr txBox="1">
                <a:spLocks noChangeArrowheads="1"/>
              </p:cNvSpPr>
              <p:nvPr/>
            </p:nvSpPr>
            <p:spPr bwMode="auto">
              <a:xfrm rot="-626869">
                <a:off x="4437" y="1794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/>
                  <a:t>(-)</a:t>
                </a:r>
              </a:p>
            </p:txBody>
          </p:sp>
          <p:sp>
            <p:nvSpPr>
              <p:cNvPr id="14467" name="Text Box 131"/>
              <p:cNvSpPr txBox="1">
                <a:spLocks noChangeArrowheads="1"/>
              </p:cNvSpPr>
              <p:nvPr/>
            </p:nvSpPr>
            <p:spPr bwMode="auto">
              <a:xfrm rot="-501791">
                <a:off x="4550" y="154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x</a:t>
                </a:r>
              </a:p>
            </p:txBody>
          </p:sp>
          <p:sp>
            <p:nvSpPr>
              <p:cNvPr id="14468" name="Text Box 132"/>
              <p:cNvSpPr txBox="1">
                <a:spLocks noChangeArrowheads="1"/>
              </p:cNvSpPr>
              <p:nvPr/>
            </p:nvSpPr>
            <p:spPr bwMode="auto">
              <a:xfrm rot="-501791">
                <a:off x="4556" y="1611"/>
                <a:ext cx="130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4469" name="Text Box 133"/>
              <p:cNvSpPr txBox="1">
                <a:spLocks noChangeArrowheads="1"/>
              </p:cNvSpPr>
              <p:nvPr/>
            </p:nvSpPr>
            <p:spPr bwMode="auto">
              <a:xfrm rot="-546389">
                <a:off x="4559" y="1673"/>
                <a:ext cx="124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-</a:t>
                </a:r>
              </a:p>
            </p:txBody>
          </p:sp>
          <p:sp>
            <p:nvSpPr>
              <p:cNvPr id="14470" name="Text Box 134"/>
              <p:cNvSpPr txBox="1">
                <a:spLocks noChangeArrowheads="1"/>
              </p:cNvSpPr>
              <p:nvPr/>
            </p:nvSpPr>
            <p:spPr bwMode="auto">
              <a:xfrm rot="-501791">
                <a:off x="4548" y="1474"/>
                <a:ext cx="134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" b="1">
                    <a:solidFill>
                      <a:schemeClr val="bg1"/>
                    </a:solidFill>
                  </a:rPr>
                  <a:t>÷</a:t>
                </a:r>
              </a:p>
            </p:txBody>
          </p:sp>
          <p:sp>
            <p:nvSpPr>
              <p:cNvPr id="14471" name="Text Box 135"/>
              <p:cNvSpPr txBox="1">
                <a:spLocks noChangeArrowheads="1"/>
              </p:cNvSpPr>
              <p:nvPr/>
            </p:nvSpPr>
            <p:spPr bwMode="auto">
              <a:xfrm rot="-476699">
                <a:off x="4554" y="1751"/>
                <a:ext cx="157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Enter</a:t>
                </a:r>
              </a:p>
            </p:txBody>
          </p:sp>
          <p:sp>
            <p:nvSpPr>
              <p:cNvPr id="14472" name="Text Box 136"/>
              <p:cNvSpPr txBox="1">
                <a:spLocks noChangeArrowheads="1"/>
              </p:cNvSpPr>
              <p:nvPr/>
            </p:nvSpPr>
            <p:spPr bwMode="auto">
              <a:xfrm rot="302873">
                <a:off x="4044" y="1420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 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-1</a:t>
                </a:r>
              </a:p>
            </p:txBody>
          </p:sp>
          <p:sp>
            <p:nvSpPr>
              <p:cNvPr id="14473" name="Text Box 137"/>
              <p:cNvSpPr txBox="1">
                <a:spLocks noChangeArrowheads="1"/>
              </p:cNvSpPr>
              <p:nvPr/>
            </p:nvSpPr>
            <p:spPr bwMode="auto">
              <a:xfrm rot="302873">
                <a:off x="4041" y="1485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4474" name="Text Box 138"/>
              <p:cNvSpPr txBox="1">
                <a:spLocks noChangeArrowheads="1"/>
              </p:cNvSpPr>
              <p:nvPr/>
            </p:nvSpPr>
            <p:spPr bwMode="auto">
              <a:xfrm rot="302873">
                <a:off x="4026" y="1549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LOG</a:t>
                </a:r>
              </a:p>
            </p:txBody>
          </p:sp>
          <p:sp>
            <p:nvSpPr>
              <p:cNvPr id="14475" name="Text Box 139"/>
              <p:cNvSpPr txBox="1">
                <a:spLocks noChangeArrowheads="1"/>
              </p:cNvSpPr>
              <p:nvPr/>
            </p:nvSpPr>
            <p:spPr bwMode="auto">
              <a:xfrm rot="302873">
                <a:off x="4035" y="1614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LN</a:t>
                </a:r>
              </a:p>
            </p:txBody>
          </p:sp>
          <p:sp>
            <p:nvSpPr>
              <p:cNvPr id="14476" name="Text Box 140"/>
              <p:cNvSpPr txBox="1">
                <a:spLocks noChangeArrowheads="1"/>
              </p:cNvSpPr>
              <p:nvPr/>
            </p:nvSpPr>
            <p:spPr bwMode="auto">
              <a:xfrm rot="302873">
                <a:off x="4023" y="1675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STO&gt;</a:t>
                </a:r>
              </a:p>
            </p:txBody>
          </p:sp>
          <p:sp>
            <p:nvSpPr>
              <p:cNvPr id="14477" name="Text Box 141"/>
              <p:cNvSpPr txBox="1">
                <a:spLocks noChangeArrowheads="1"/>
              </p:cNvSpPr>
              <p:nvPr/>
            </p:nvSpPr>
            <p:spPr bwMode="auto">
              <a:xfrm rot="302873">
                <a:off x="4029" y="1742"/>
                <a:ext cx="14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ON</a:t>
                </a:r>
              </a:p>
            </p:txBody>
          </p:sp>
          <p:sp>
            <p:nvSpPr>
              <p:cNvPr id="14478" name="Text Box 142"/>
              <p:cNvSpPr txBox="1">
                <a:spLocks noChangeArrowheads="1"/>
              </p:cNvSpPr>
              <p:nvPr/>
            </p:nvSpPr>
            <p:spPr bwMode="auto">
              <a:xfrm rot="302873">
                <a:off x="4160" y="1433"/>
                <a:ext cx="14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SIN</a:t>
                </a:r>
              </a:p>
            </p:txBody>
          </p:sp>
          <p:sp>
            <p:nvSpPr>
              <p:cNvPr id="14479" name="Text Box 143"/>
              <p:cNvSpPr txBox="1">
                <a:spLocks noChangeArrowheads="1"/>
              </p:cNvSpPr>
              <p:nvPr/>
            </p:nvSpPr>
            <p:spPr bwMode="auto">
              <a:xfrm rot="302873">
                <a:off x="4166" y="1519"/>
                <a:ext cx="12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,</a:t>
                </a:r>
              </a:p>
            </p:txBody>
          </p:sp>
          <p:sp>
            <p:nvSpPr>
              <p:cNvPr id="14480" name="Text Box 144"/>
              <p:cNvSpPr txBox="1">
                <a:spLocks noChangeArrowheads="1"/>
              </p:cNvSpPr>
              <p:nvPr/>
            </p:nvSpPr>
            <p:spPr bwMode="auto">
              <a:xfrm rot="-611125">
                <a:off x="4402" y="1366"/>
                <a:ext cx="162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VARS</a:t>
                </a:r>
              </a:p>
            </p:txBody>
          </p:sp>
          <p:sp>
            <p:nvSpPr>
              <p:cNvPr id="14481" name="Text Box 145"/>
              <p:cNvSpPr txBox="1">
                <a:spLocks noChangeArrowheads="1"/>
              </p:cNvSpPr>
              <p:nvPr/>
            </p:nvSpPr>
            <p:spPr bwMode="auto">
              <a:xfrm rot="-611125">
                <a:off x="4523" y="1351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CLEAR</a:t>
                </a:r>
              </a:p>
            </p:txBody>
          </p:sp>
          <p:sp>
            <p:nvSpPr>
              <p:cNvPr id="14482" name="Text Box 146"/>
              <p:cNvSpPr txBox="1">
                <a:spLocks noChangeArrowheads="1"/>
              </p:cNvSpPr>
              <p:nvPr/>
            </p:nvSpPr>
            <p:spPr bwMode="auto">
              <a:xfrm rot="-611125">
                <a:off x="4405" y="1437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TAN</a:t>
                </a:r>
              </a:p>
            </p:txBody>
          </p:sp>
          <p:sp>
            <p:nvSpPr>
              <p:cNvPr id="14483" name="Text Box 147"/>
              <p:cNvSpPr txBox="1">
                <a:spLocks noChangeArrowheads="1"/>
              </p:cNvSpPr>
              <p:nvPr/>
            </p:nvSpPr>
            <p:spPr bwMode="auto">
              <a:xfrm rot="15588875">
                <a:off x="4540" y="1422"/>
                <a:ext cx="12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&gt;</a:t>
                </a:r>
              </a:p>
            </p:txBody>
          </p:sp>
          <p:sp>
            <p:nvSpPr>
              <p:cNvPr id="14484" name="Text Box 148"/>
              <p:cNvSpPr txBox="1">
                <a:spLocks noChangeArrowheads="1"/>
              </p:cNvSpPr>
              <p:nvPr/>
            </p:nvSpPr>
            <p:spPr bwMode="auto">
              <a:xfrm rot="-611125">
                <a:off x="4422" y="1527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)</a:t>
                </a:r>
              </a:p>
            </p:txBody>
          </p:sp>
        </p:grpSp>
        <p:grpSp>
          <p:nvGrpSpPr>
            <p:cNvPr id="14485" name="Group 149"/>
            <p:cNvGrpSpPr>
              <a:grpSpLocks/>
            </p:cNvGrpSpPr>
            <p:nvPr/>
          </p:nvGrpSpPr>
          <p:grpSpPr bwMode="auto">
            <a:xfrm>
              <a:off x="985" y="994"/>
              <a:ext cx="118" cy="297"/>
              <a:chOff x="220" y="445"/>
              <a:chExt cx="119" cy="420"/>
            </a:xfrm>
          </p:grpSpPr>
          <p:sp>
            <p:nvSpPr>
              <p:cNvPr id="14486" name="Freeform 150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7" name="Line 151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8" name="Freeform 152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89" name="Freeform 153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0" name="Line 154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4491" name="Group 155"/>
            <p:cNvGrpSpPr>
              <a:grpSpLocks/>
            </p:cNvGrpSpPr>
            <p:nvPr/>
          </p:nvGrpSpPr>
          <p:grpSpPr bwMode="auto">
            <a:xfrm flipH="1">
              <a:off x="1763" y="986"/>
              <a:ext cx="124" cy="297"/>
              <a:chOff x="220" y="445"/>
              <a:chExt cx="119" cy="420"/>
            </a:xfrm>
          </p:grpSpPr>
          <p:sp>
            <p:nvSpPr>
              <p:cNvPr id="14492" name="Freeform 156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3" name="Line 157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4" name="Freeform 158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5" name="Freeform 159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96" name="Line 160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4500" name="Oval 164"/>
          <p:cNvSpPr>
            <a:spLocks noChangeArrowheads="1"/>
          </p:cNvSpPr>
          <p:nvPr/>
        </p:nvSpPr>
        <p:spPr bwMode="auto">
          <a:xfrm>
            <a:off x="6115050" y="6000750"/>
            <a:ext cx="581025" cy="174625"/>
          </a:xfrm>
          <a:prstGeom prst="ellipse">
            <a:avLst/>
          </a:prstGeom>
          <a:solidFill>
            <a:srgbClr val="032723"/>
          </a:solidFill>
          <a:ln w="9525">
            <a:solidFill>
              <a:srgbClr val="053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1" name="Oval 165" descr="Dark vertical"/>
          <p:cNvSpPr>
            <a:spLocks noChangeArrowheads="1"/>
          </p:cNvSpPr>
          <p:nvPr/>
        </p:nvSpPr>
        <p:spPr bwMode="auto">
          <a:xfrm>
            <a:off x="6238875" y="6048375"/>
            <a:ext cx="323850" cy="69850"/>
          </a:xfrm>
          <a:prstGeom prst="ellipse">
            <a:avLst/>
          </a:prstGeom>
          <a:pattFill prst="dkVert">
            <a:fgClr>
              <a:srgbClr val="03272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2" name="AutoShape 166"/>
          <p:cNvSpPr>
            <a:spLocks noChangeArrowheads="1"/>
          </p:cNvSpPr>
          <p:nvPr/>
        </p:nvSpPr>
        <p:spPr bwMode="auto">
          <a:xfrm>
            <a:off x="4391025" y="6089650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3" name="AutoShape 167"/>
          <p:cNvSpPr>
            <a:spLocks noChangeArrowheads="1"/>
          </p:cNvSpPr>
          <p:nvPr/>
        </p:nvSpPr>
        <p:spPr bwMode="auto">
          <a:xfrm>
            <a:off x="4778375" y="6086475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4" name="AutoShape 168"/>
          <p:cNvSpPr>
            <a:spLocks noChangeArrowheads="1"/>
          </p:cNvSpPr>
          <p:nvPr/>
        </p:nvSpPr>
        <p:spPr bwMode="auto">
          <a:xfrm>
            <a:off x="5143500" y="6089650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5" name="AutoShape 169"/>
          <p:cNvSpPr>
            <a:spLocks noChangeArrowheads="1"/>
          </p:cNvSpPr>
          <p:nvPr/>
        </p:nvSpPr>
        <p:spPr bwMode="auto">
          <a:xfrm>
            <a:off x="5534025" y="6089650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6" name="AutoShape 170" descr="Narrow vertical"/>
          <p:cNvSpPr>
            <a:spLocks noChangeArrowheads="1"/>
          </p:cNvSpPr>
          <p:nvPr/>
        </p:nvSpPr>
        <p:spPr bwMode="auto">
          <a:xfrm>
            <a:off x="5578475" y="612775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7" name="AutoShape 171" descr="Narrow vertical"/>
          <p:cNvSpPr>
            <a:spLocks noChangeArrowheads="1"/>
          </p:cNvSpPr>
          <p:nvPr/>
        </p:nvSpPr>
        <p:spPr bwMode="auto">
          <a:xfrm>
            <a:off x="5187950" y="612775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8" name="AutoShape 172" descr="Narrow vertical"/>
          <p:cNvSpPr>
            <a:spLocks noChangeArrowheads="1"/>
          </p:cNvSpPr>
          <p:nvPr/>
        </p:nvSpPr>
        <p:spPr bwMode="auto">
          <a:xfrm>
            <a:off x="4826000" y="613410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09" name="AutoShape 173" descr="Narrow vertical"/>
          <p:cNvSpPr>
            <a:spLocks noChangeArrowheads="1"/>
          </p:cNvSpPr>
          <p:nvPr/>
        </p:nvSpPr>
        <p:spPr bwMode="auto">
          <a:xfrm>
            <a:off x="4441825" y="612775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0" name="AutoShape 174"/>
          <p:cNvSpPr>
            <a:spLocks noChangeArrowheads="1"/>
          </p:cNvSpPr>
          <p:nvPr/>
        </p:nvSpPr>
        <p:spPr bwMode="auto">
          <a:xfrm rot="5400000">
            <a:off x="7548563" y="6134100"/>
            <a:ext cx="161925" cy="155575"/>
          </a:xfrm>
          <a:prstGeom prst="flowChartDelay">
            <a:avLst/>
          </a:prstGeom>
          <a:solidFill>
            <a:srgbClr val="0C1B22"/>
          </a:solidFill>
          <a:ln w="9525">
            <a:solidFill>
              <a:srgbClr val="053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1" name="AutoShape 175"/>
          <p:cNvSpPr>
            <a:spLocks noChangeArrowheads="1"/>
          </p:cNvSpPr>
          <p:nvPr/>
        </p:nvSpPr>
        <p:spPr bwMode="auto">
          <a:xfrm>
            <a:off x="7580313" y="6162675"/>
            <a:ext cx="88900" cy="889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10501">
                <a:srgbClr val="FFFFFF"/>
              </a:gs>
              <a:gs pos="12001">
                <a:srgbClr val="1F1F1F"/>
              </a:gs>
              <a:gs pos="17000">
                <a:srgbClr val="CFCFCF"/>
              </a:gs>
              <a:gs pos="23500">
                <a:srgbClr val="CFCFCF"/>
              </a:gs>
              <a:gs pos="29000">
                <a:srgbClr val="636363"/>
              </a:gs>
              <a:gs pos="41001">
                <a:srgbClr val="FFFFFF"/>
              </a:gs>
              <a:gs pos="42000">
                <a:srgbClr val="1F1F1F"/>
              </a:gs>
              <a:gs pos="50000">
                <a:srgbClr val="FFFFFF"/>
              </a:gs>
              <a:gs pos="58000">
                <a:srgbClr val="1F1F1F"/>
              </a:gs>
              <a:gs pos="59000">
                <a:srgbClr val="FFFFFF"/>
              </a:gs>
              <a:gs pos="71000">
                <a:srgbClr val="636363"/>
              </a:gs>
              <a:gs pos="76500">
                <a:srgbClr val="CFCFCF"/>
              </a:gs>
              <a:gs pos="83000">
                <a:srgbClr val="CFCFCF"/>
              </a:gs>
              <a:gs pos="88000">
                <a:srgbClr val="1F1F1F"/>
              </a:gs>
              <a:gs pos="89500">
                <a:srgbClr val="FFFFFF"/>
              </a:gs>
              <a:gs pos="100000">
                <a:srgbClr val="7F7F7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2" name="Oval 176"/>
          <p:cNvSpPr>
            <a:spLocks noChangeArrowheads="1"/>
          </p:cNvSpPr>
          <p:nvPr/>
        </p:nvSpPr>
        <p:spPr bwMode="auto">
          <a:xfrm>
            <a:off x="7618413" y="6200775"/>
            <a:ext cx="9525" cy="95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3" name="Rectangle 177"/>
          <p:cNvSpPr>
            <a:spLocks noChangeArrowheads="1"/>
          </p:cNvSpPr>
          <p:nvPr/>
        </p:nvSpPr>
        <p:spPr bwMode="auto">
          <a:xfrm>
            <a:off x="7477125" y="6032500"/>
            <a:ext cx="31115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4" name="Rectangle 178"/>
          <p:cNvSpPr>
            <a:spLocks noChangeArrowheads="1"/>
          </p:cNvSpPr>
          <p:nvPr/>
        </p:nvSpPr>
        <p:spPr bwMode="auto">
          <a:xfrm>
            <a:off x="7491413" y="6064250"/>
            <a:ext cx="6350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5" name="Rectangle 179"/>
          <p:cNvSpPr>
            <a:spLocks noChangeArrowheads="1"/>
          </p:cNvSpPr>
          <p:nvPr/>
        </p:nvSpPr>
        <p:spPr bwMode="auto">
          <a:xfrm>
            <a:off x="7594600" y="6064250"/>
            <a:ext cx="6350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6" name="Rectangle 180"/>
          <p:cNvSpPr>
            <a:spLocks noChangeArrowheads="1"/>
          </p:cNvSpPr>
          <p:nvPr/>
        </p:nvSpPr>
        <p:spPr bwMode="auto">
          <a:xfrm>
            <a:off x="7704138" y="6064250"/>
            <a:ext cx="6350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517" name="Text Box 181"/>
          <p:cNvSpPr txBox="1">
            <a:spLocks noChangeArrowheads="1"/>
          </p:cNvSpPr>
          <p:nvPr/>
        </p:nvSpPr>
        <p:spPr bwMode="auto">
          <a:xfrm>
            <a:off x="4308475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1</a:t>
            </a:r>
          </a:p>
        </p:txBody>
      </p:sp>
      <p:sp>
        <p:nvSpPr>
          <p:cNvPr id="14518" name="Text Box 182"/>
          <p:cNvSpPr txBox="1">
            <a:spLocks noChangeArrowheads="1"/>
          </p:cNvSpPr>
          <p:nvPr/>
        </p:nvSpPr>
        <p:spPr bwMode="auto">
          <a:xfrm>
            <a:off x="4686300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2</a:t>
            </a:r>
          </a:p>
        </p:txBody>
      </p:sp>
      <p:sp>
        <p:nvSpPr>
          <p:cNvPr id="14519" name="Text Box 183"/>
          <p:cNvSpPr txBox="1">
            <a:spLocks noChangeArrowheads="1"/>
          </p:cNvSpPr>
          <p:nvPr/>
        </p:nvSpPr>
        <p:spPr bwMode="auto">
          <a:xfrm>
            <a:off x="5054600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3</a:t>
            </a:r>
          </a:p>
        </p:txBody>
      </p:sp>
      <p:sp>
        <p:nvSpPr>
          <p:cNvPr id="14520" name="Text Box 184"/>
          <p:cNvSpPr txBox="1">
            <a:spLocks noChangeArrowheads="1"/>
          </p:cNvSpPr>
          <p:nvPr/>
        </p:nvSpPr>
        <p:spPr bwMode="auto">
          <a:xfrm>
            <a:off x="5438775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4</a:t>
            </a:r>
          </a:p>
        </p:txBody>
      </p:sp>
      <p:grpSp>
        <p:nvGrpSpPr>
          <p:cNvPr id="14521" name="Group 185"/>
          <p:cNvGrpSpPr>
            <a:grpSpLocks/>
          </p:cNvGrpSpPr>
          <p:nvPr/>
        </p:nvGrpSpPr>
        <p:grpSpPr bwMode="auto">
          <a:xfrm>
            <a:off x="5170488" y="5287963"/>
            <a:ext cx="3527425" cy="685800"/>
            <a:chOff x="3359" y="3331"/>
            <a:chExt cx="2120" cy="432"/>
          </a:xfrm>
        </p:grpSpPr>
        <p:grpSp>
          <p:nvGrpSpPr>
            <p:cNvPr id="14522" name="Group 186"/>
            <p:cNvGrpSpPr>
              <a:grpSpLocks/>
            </p:cNvGrpSpPr>
            <p:nvPr/>
          </p:nvGrpSpPr>
          <p:grpSpPr bwMode="auto">
            <a:xfrm>
              <a:off x="3467" y="3470"/>
              <a:ext cx="1296" cy="184"/>
              <a:chOff x="2798" y="2104"/>
              <a:chExt cx="1296" cy="184"/>
            </a:xfrm>
          </p:grpSpPr>
          <p:sp>
            <p:nvSpPr>
              <p:cNvPr id="14523" name="Rectangle 187"/>
              <p:cNvSpPr>
                <a:spLocks noChangeArrowheads="1"/>
              </p:cNvSpPr>
              <p:nvPr/>
            </p:nvSpPr>
            <p:spPr bwMode="auto">
              <a:xfrm>
                <a:off x="3190" y="2104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4" name="Rectangle 188"/>
              <p:cNvSpPr>
                <a:spLocks noChangeArrowheads="1"/>
              </p:cNvSpPr>
              <p:nvPr/>
            </p:nvSpPr>
            <p:spPr bwMode="auto">
              <a:xfrm>
                <a:off x="3294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5" name="Rectangle 189"/>
              <p:cNvSpPr>
                <a:spLocks noChangeArrowheads="1"/>
              </p:cNvSpPr>
              <p:nvPr/>
            </p:nvSpPr>
            <p:spPr bwMode="auto">
              <a:xfrm>
                <a:off x="3402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6" name="Rectangle 190"/>
              <p:cNvSpPr>
                <a:spLocks noChangeArrowheads="1"/>
              </p:cNvSpPr>
              <p:nvPr/>
            </p:nvSpPr>
            <p:spPr bwMode="auto">
              <a:xfrm>
                <a:off x="3506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7" name="Rectangle 191"/>
              <p:cNvSpPr>
                <a:spLocks noChangeArrowheads="1"/>
              </p:cNvSpPr>
              <p:nvPr/>
            </p:nvSpPr>
            <p:spPr bwMode="auto">
              <a:xfrm>
                <a:off x="3628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8" name="Rectangle 192"/>
              <p:cNvSpPr>
                <a:spLocks noChangeArrowheads="1"/>
              </p:cNvSpPr>
              <p:nvPr/>
            </p:nvSpPr>
            <p:spPr bwMode="auto">
              <a:xfrm>
                <a:off x="3732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29" name="Rectangle 193"/>
              <p:cNvSpPr>
                <a:spLocks noChangeArrowheads="1"/>
              </p:cNvSpPr>
              <p:nvPr/>
            </p:nvSpPr>
            <p:spPr bwMode="auto">
              <a:xfrm>
                <a:off x="3830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30" name="Rectangle 194"/>
              <p:cNvSpPr>
                <a:spLocks noChangeArrowheads="1"/>
              </p:cNvSpPr>
              <p:nvPr/>
            </p:nvSpPr>
            <p:spPr bwMode="auto">
              <a:xfrm>
                <a:off x="3928" y="2110"/>
                <a:ext cx="104" cy="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31" name="Rectangle 195"/>
              <p:cNvSpPr>
                <a:spLocks noChangeArrowheads="1"/>
              </p:cNvSpPr>
              <p:nvPr/>
            </p:nvSpPr>
            <p:spPr bwMode="auto">
              <a:xfrm>
                <a:off x="3022" y="2106"/>
                <a:ext cx="76" cy="28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32" name="AutoShape 196"/>
              <p:cNvSpPr>
                <a:spLocks noChangeArrowheads="1"/>
              </p:cNvSpPr>
              <p:nvPr/>
            </p:nvSpPr>
            <p:spPr bwMode="auto">
              <a:xfrm>
                <a:off x="2798" y="2120"/>
                <a:ext cx="1296" cy="168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533" name="Group 197"/>
            <p:cNvGrpSpPr>
              <a:grpSpLocks/>
            </p:cNvGrpSpPr>
            <p:nvPr/>
          </p:nvGrpSpPr>
          <p:grpSpPr bwMode="auto">
            <a:xfrm>
              <a:off x="3359" y="3331"/>
              <a:ext cx="2120" cy="432"/>
              <a:chOff x="2170" y="3729"/>
              <a:chExt cx="2120" cy="432"/>
            </a:xfrm>
          </p:grpSpPr>
          <p:sp>
            <p:nvSpPr>
              <p:cNvPr id="14534" name="AutoShape 198"/>
              <p:cNvSpPr>
                <a:spLocks noChangeArrowheads="1"/>
              </p:cNvSpPr>
              <p:nvPr/>
            </p:nvSpPr>
            <p:spPr bwMode="auto">
              <a:xfrm rot="16200000">
                <a:off x="3986" y="3929"/>
                <a:ext cx="144" cy="96"/>
              </a:xfrm>
              <a:prstGeom prst="flowChartDelay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35" name="AutoShape 199"/>
              <p:cNvSpPr>
                <a:spLocks noChangeArrowheads="1"/>
              </p:cNvSpPr>
              <p:nvPr/>
            </p:nvSpPr>
            <p:spPr bwMode="auto">
              <a:xfrm>
                <a:off x="2386" y="3953"/>
                <a:ext cx="1456" cy="80"/>
              </a:xfrm>
              <a:prstGeom prst="flowChartAlternateProcess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36" name="AutoShape 200"/>
              <p:cNvSpPr>
                <a:spLocks noChangeArrowheads="1"/>
              </p:cNvSpPr>
              <p:nvPr/>
            </p:nvSpPr>
            <p:spPr bwMode="auto">
              <a:xfrm>
                <a:off x="2170" y="3729"/>
                <a:ext cx="280" cy="344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537" name="AutoShape 201"/>
              <p:cNvSpPr>
                <a:spLocks noChangeArrowheads="1"/>
              </p:cNvSpPr>
              <p:nvPr/>
            </p:nvSpPr>
            <p:spPr bwMode="auto">
              <a:xfrm>
                <a:off x="3498" y="3857"/>
                <a:ext cx="168" cy="160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4538" name="AutoShape 202"/>
              <p:cNvSpPr>
                <a:spLocks noChangeArrowheads="1"/>
              </p:cNvSpPr>
              <p:nvPr/>
            </p:nvSpPr>
            <p:spPr bwMode="auto">
              <a:xfrm>
                <a:off x="3962" y="4033"/>
                <a:ext cx="328" cy="56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39" name="AutoShape 203"/>
              <p:cNvSpPr>
                <a:spLocks noChangeArrowheads="1"/>
              </p:cNvSpPr>
              <p:nvPr/>
            </p:nvSpPr>
            <p:spPr bwMode="auto">
              <a:xfrm>
                <a:off x="2170" y="4033"/>
                <a:ext cx="1984" cy="128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540" name="Line 204"/>
              <p:cNvSpPr>
                <a:spLocks noChangeShapeType="1"/>
              </p:cNvSpPr>
              <p:nvPr/>
            </p:nvSpPr>
            <p:spPr bwMode="auto">
              <a:xfrm>
                <a:off x="2178" y="4049"/>
                <a:ext cx="2088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4541" name="Group 205"/>
          <p:cNvGrpSpPr>
            <a:grpSpLocks/>
          </p:cNvGrpSpPr>
          <p:nvPr/>
        </p:nvGrpSpPr>
        <p:grpSpPr bwMode="auto">
          <a:xfrm>
            <a:off x="3860800" y="1479550"/>
            <a:ext cx="1030288" cy="1611313"/>
            <a:chOff x="2432" y="932"/>
            <a:chExt cx="649" cy="1015"/>
          </a:xfrm>
        </p:grpSpPr>
        <p:sp>
          <p:nvSpPr>
            <p:cNvPr id="14542" name="Rectangle 206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14543" name="Rectangle 207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4" name="Rectangle 208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5" name="Rectangle 209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" name="Rectangle 210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" name="Rectangle 211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" name="Rectangle 212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" name="AutoShape 213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" name="Text Box 214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sp>
        <p:nvSpPr>
          <p:cNvPr id="14553" name="Text Box 217"/>
          <p:cNvSpPr txBox="1">
            <a:spLocks noChangeArrowheads="1"/>
          </p:cNvSpPr>
          <p:nvPr/>
        </p:nvSpPr>
        <p:spPr bwMode="auto">
          <a:xfrm>
            <a:off x="123825" y="47625"/>
            <a:ext cx="674846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2:</a:t>
            </a:r>
            <a:r>
              <a:rPr lang="en-US" altLang="en-US">
                <a:solidFill>
                  <a:schemeClr val="bg1"/>
                </a:solidFill>
              </a:rPr>
              <a:t> Obtain the green plastic </a:t>
            </a:r>
            <a:r>
              <a:rPr lang="en-US" altLang="en-US" u="sng">
                <a:solidFill>
                  <a:schemeClr val="bg1"/>
                </a:solidFill>
              </a:rPr>
              <a:t>LabPro </a:t>
            </a:r>
            <a:r>
              <a:rPr lang="en-US" altLang="en-US">
                <a:solidFill>
                  <a:schemeClr val="bg1"/>
                </a:solidFill>
              </a:rPr>
              <a:t>data platform and slide the calculator and holder from the bottom to the top of the </a:t>
            </a:r>
            <a:r>
              <a:rPr lang="en-US" altLang="en-US" u="sng">
                <a:solidFill>
                  <a:schemeClr val="bg1"/>
                </a:solidFill>
              </a:rPr>
              <a:t>LabPro </a:t>
            </a:r>
            <a:r>
              <a:rPr lang="en-US" altLang="en-US">
                <a:solidFill>
                  <a:schemeClr val="bg1"/>
                </a:solidFill>
              </a:rPr>
              <a:t>(where there are buttons) until it clicks thus locking the calculator in place.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1" name="Oval 259"/>
          <p:cNvSpPr>
            <a:spLocks noChangeArrowheads="1"/>
          </p:cNvSpPr>
          <p:nvPr/>
        </p:nvSpPr>
        <p:spPr bwMode="auto">
          <a:xfrm rot="-1280571">
            <a:off x="4051300" y="5957888"/>
            <a:ext cx="153988" cy="103187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2" name="Oval 260"/>
          <p:cNvSpPr>
            <a:spLocks noChangeArrowheads="1"/>
          </p:cNvSpPr>
          <p:nvPr/>
        </p:nvSpPr>
        <p:spPr bwMode="auto">
          <a:xfrm rot="-1280571">
            <a:off x="4113213" y="5942013"/>
            <a:ext cx="174625" cy="120650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2" name="Rectangle 230"/>
          <p:cNvSpPr>
            <a:spLocks noChangeArrowheads="1"/>
          </p:cNvSpPr>
          <p:nvPr/>
        </p:nvSpPr>
        <p:spPr bwMode="auto">
          <a:xfrm>
            <a:off x="4514850" y="5915025"/>
            <a:ext cx="3000375" cy="88900"/>
          </a:xfrm>
          <a:prstGeom prst="rect">
            <a:avLst/>
          </a:prstGeom>
          <a:solidFill>
            <a:srgbClr val="053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30" name="Freeform 258"/>
          <p:cNvSpPr>
            <a:spLocks/>
          </p:cNvSpPr>
          <p:nvPr/>
        </p:nvSpPr>
        <p:spPr bwMode="auto">
          <a:xfrm>
            <a:off x="4029075" y="5957888"/>
            <a:ext cx="3857625" cy="452437"/>
          </a:xfrm>
          <a:custGeom>
            <a:avLst/>
            <a:gdLst>
              <a:gd name="T0" fmla="*/ 2415 w 2430"/>
              <a:gd name="T1" fmla="*/ 6 h 285"/>
              <a:gd name="T2" fmla="*/ 2430 w 2430"/>
              <a:gd name="T3" fmla="*/ 285 h 285"/>
              <a:gd name="T4" fmla="*/ 0 w 2430"/>
              <a:gd name="T5" fmla="*/ 285 h 285"/>
              <a:gd name="T6" fmla="*/ 0 w 2430"/>
              <a:gd name="T7" fmla="*/ 66 h 285"/>
              <a:gd name="T8" fmla="*/ 162 w 2430"/>
              <a:gd name="T9" fmla="*/ 0 h 285"/>
              <a:gd name="T10" fmla="*/ 2415 w 2430"/>
              <a:gd name="T11" fmla="*/ 6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430" h="285">
                <a:moveTo>
                  <a:pt x="2415" y="6"/>
                </a:moveTo>
                <a:lnTo>
                  <a:pt x="2430" y="285"/>
                </a:lnTo>
                <a:lnTo>
                  <a:pt x="0" y="285"/>
                </a:lnTo>
                <a:lnTo>
                  <a:pt x="0" y="66"/>
                </a:lnTo>
                <a:lnTo>
                  <a:pt x="162" y="0"/>
                </a:lnTo>
                <a:lnTo>
                  <a:pt x="2415" y="6"/>
                </a:lnTo>
                <a:close/>
              </a:path>
            </a:pathLst>
          </a:custGeom>
          <a:gradFill rotWithShape="1">
            <a:gsLst>
              <a:gs pos="0">
                <a:srgbClr val="053933"/>
              </a:gs>
              <a:gs pos="100000">
                <a:srgbClr val="032723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 descr="Walnut"/>
          <p:cNvSpPr>
            <a:spLocks noChangeArrowheads="1"/>
          </p:cNvSpPr>
          <p:nvPr/>
        </p:nvSpPr>
        <p:spPr bwMode="auto">
          <a:xfrm>
            <a:off x="-701675" y="1112838"/>
            <a:ext cx="11811000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1795463" y="123666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Top View</a:t>
            </a:r>
          </a:p>
        </p:txBody>
      </p:sp>
      <p:sp>
        <p:nvSpPr>
          <p:cNvPr id="3227" name="Rectangle 15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3228" name="Rectangle 15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3229" name="Rectangle 15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3231" name="Text Box 159"/>
          <p:cNvSpPr txBox="1">
            <a:spLocks noChangeArrowheads="1"/>
          </p:cNvSpPr>
          <p:nvPr/>
        </p:nvSpPr>
        <p:spPr bwMode="auto">
          <a:xfrm>
            <a:off x="5441950" y="64912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grpSp>
        <p:nvGrpSpPr>
          <p:cNvPr id="3297" name="Group 225"/>
          <p:cNvGrpSpPr>
            <a:grpSpLocks/>
          </p:cNvGrpSpPr>
          <p:nvPr/>
        </p:nvGrpSpPr>
        <p:grpSpPr bwMode="auto">
          <a:xfrm>
            <a:off x="1622425" y="1703388"/>
            <a:ext cx="1473200" cy="2824162"/>
            <a:chOff x="1022" y="1073"/>
            <a:chExt cx="928" cy="1779"/>
          </a:xfrm>
        </p:grpSpPr>
        <p:sp>
          <p:nvSpPr>
            <p:cNvPr id="3269" name="Freeform 197"/>
            <p:cNvSpPr>
              <a:spLocks/>
            </p:cNvSpPr>
            <p:nvPr/>
          </p:nvSpPr>
          <p:spPr bwMode="auto">
            <a:xfrm>
              <a:off x="1032" y="1082"/>
              <a:ext cx="907" cy="241"/>
            </a:xfrm>
            <a:custGeom>
              <a:avLst/>
              <a:gdLst>
                <a:gd name="T0" fmla="*/ 17 w 837"/>
                <a:gd name="T1" fmla="*/ 189 h 316"/>
                <a:gd name="T2" fmla="*/ 53 w 837"/>
                <a:gd name="T3" fmla="*/ 57 h 316"/>
                <a:gd name="T4" fmla="*/ 210 w 837"/>
                <a:gd name="T5" fmla="*/ 16 h 316"/>
                <a:gd name="T6" fmla="*/ 405 w 837"/>
                <a:gd name="T7" fmla="*/ 0 h 316"/>
                <a:gd name="T8" fmla="*/ 639 w 837"/>
                <a:gd name="T9" fmla="*/ 19 h 316"/>
                <a:gd name="T10" fmla="*/ 789 w 837"/>
                <a:gd name="T11" fmla="*/ 60 h 316"/>
                <a:gd name="T12" fmla="*/ 815 w 837"/>
                <a:gd name="T13" fmla="*/ 183 h 316"/>
                <a:gd name="T14" fmla="*/ 765 w 837"/>
                <a:gd name="T15" fmla="*/ 208 h 316"/>
                <a:gd name="T16" fmla="*/ 384 w 837"/>
                <a:gd name="T17" fmla="*/ 307 h 316"/>
                <a:gd name="T18" fmla="*/ 156 w 837"/>
                <a:gd name="T19" fmla="*/ 264 h 316"/>
                <a:gd name="T20" fmla="*/ 17 w 837"/>
                <a:gd name="T21" fmla="*/ 18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7" h="316">
                  <a:moveTo>
                    <a:pt x="17" y="189"/>
                  </a:moveTo>
                  <a:cubicBezTo>
                    <a:pt x="0" y="155"/>
                    <a:pt x="21" y="86"/>
                    <a:pt x="53" y="57"/>
                  </a:cubicBezTo>
                  <a:cubicBezTo>
                    <a:pt x="85" y="28"/>
                    <a:pt x="151" y="25"/>
                    <a:pt x="210" y="16"/>
                  </a:cubicBezTo>
                  <a:cubicBezTo>
                    <a:pt x="269" y="7"/>
                    <a:pt x="334" y="0"/>
                    <a:pt x="405" y="0"/>
                  </a:cubicBezTo>
                  <a:cubicBezTo>
                    <a:pt x="476" y="0"/>
                    <a:pt x="575" y="9"/>
                    <a:pt x="639" y="19"/>
                  </a:cubicBezTo>
                  <a:cubicBezTo>
                    <a:pt x="703" y="29"/>
                    <a:pt x="760" y="33"/>
                    <a:pt x="789" y="60"/>
                  </a:cubicBezTo>
                  <a:cubicBezTo>
                    <a:pt x="818" y="87"/>
                    <a:pt x="819" y="158"/>
                    <a:pt x="815" y="183"/>
                  </a:cubicBezTo>
                  <a:cubicBezTo>
                    <a:pt x="811" y="208"/>
                    <a:pt x="837" y="187"/>
                    <a:pt x="765" y="208"/>
                  </a:cubicBezTo>
                  <a:cubicBezTo>
                    <a:pt x="693" y="229"/>
                    <a:pt x="485" y="298"/>
                    <a:pt x="384" y="307"/>
                  </a:cubicBezTo>
                  <a:cubicBezTo>
                    <a:pt x="283" y="316"/>
                    <a:pt x="217" y="283"/>
                    <a:pt x="156" y="264"/>
                  </a:cubicBezTo>
                  <a:cubicBezTo>
                    <a:pt x="95" y="245"/>
                    <a:pt x="34" y="223"/>
                    <a:pt x="17" y="189"/>
                  </a:cubicBezTo>
                  <a:close/>
                </a:path>
              </a:pathLst>
            </a:custGeom>
            <a:gradFill rotWithShape="1">
              <a:gsLst>
                <a:gs pos="0">
                  <a:srgbClr val="16323E"/>
                </a:gs>
                <a:gs pos="100000">
                  <a:srgbClr val="0C1B2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2" name="Freeform 200"/>
            <p:cNvSpPr>
              <a:spLocks/>
            </p:cNvSpPr>
            <p:nvPr/>
          </p:nvSpPr>
          <p:spPr bwMode="auto">
            <a:xfrm>
              <a:off x="1109" y="1316"/>
              <a:ext cx="728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19050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3" name="Freeform 201"/>
            <p:cNvSpPr>
              <a:spLocks/>
            </p:cNvSpPr>
            <p:nvPr/>
          </p:nvSpPr>
          <p:spPr bwMode="auto">
            <a:xfrm>
              <a:off x="1091" y="1323"/>
              <a:ext cx="729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28575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Freeform 193"/>
            <p:cNvSpPr>
              <a:spLocks/>
            </p:cNvSpPr>
            <p:nvPr/>
          </p:nvSpPr>
          <p:spPr bwMode="auto">
            <a:xfrm>
              <a:off x="1048" y="1235"/>
              <a:ext cx="876" cy="1597"/>
            </a:xfrm>
            <a:custGeom>
              <a:avLst/>
              <a:gdLst>
                <a:gd name="T0" fmla="*/ 0 w 808"/>
                <a:gd name="T1" fmla="*/ 0 h 1928"/>
                <a:gd name="T2" fmla="*/ 800 w 808"/>
                <a:gd name="T3" fmla="*/ 0 h 1928"/>
                <a:gd name="T4" fmla="*/ 808 w 808"/>
                <a:gd name="T5" fmla="*/ 944 h 1928"/>
                <a:gd name="T6" fmla="*/ 808 w 808"/>
                <a:gd name="T7" fmla="*/ 1864 h 1928"/>
                <a:gd name="T8" fmla="*/ 688 w 808"/>
                <a:gd name="T9" fmla="*/ 1928 h 1928"/>
                <a:gd name="T10" fmla="*/ 144 w 808"/>
                <a:gd name="T11" fmla="*/ 1928 h 1928"/>
                <a:gd name="T12" fmla="*/ 0 w 808"/>
                <a:gd name="T13" fmla="*/ 1840 h 1928"/>
                <a:gd name="T14" fmla="*/ 8 w 808"/>
                <a:gd name="T15" fmla="*/ 552 h 1928"/>
                <a:gd name="T16" fmla="*/ 0 w 808"/>
                <a:gd name="T17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8" h="1928">
                  <a:moveTo>
                    <a:pt x="0" y="0"/>
                  </a:moveTo>
                  <a:lnTo>
                    <a:pt x="800" y="0"/>
                  </a:lnTo>
                  <a:lnTo>
                    <a:pt x="808" y="944"/>
                  </a:lnTo>
                  <a:lnTo>
                    <a:pt x="808" y="1864"/>
                  </a:lnTo>
                  <a:lnTo>
                    <a:pt x="688" y="1928"/>
                  </a:lnTo>
                  <a:lnTo>
                    <a:pt x="144" y="1928"/>
                  </a:lnTo>
                  <a:lnTo>
                    <a:pt x="0" y="1840"/>
                  </a:lnTo>
                  <a:lnTo>
                    <a:pt x="8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1B22">
                <a:alpha val="9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" name="Oval 205"/>
            <p:cNvSpPr>
              <a:spLocks noChangeArrowheads="1"/>
            </p:cNvSpPr>
            <p:nvPr/>
          </p:nvSpPr>
          <p:spPr bwMode="auto">
            <a:xfrm>
              <a:off x="1221" y="1323"/>
              <a:ext cx="530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" name="Oval 206"/>
            <p:cNvSpPr>
              <a:spLocks noChangeArrowheads="1"/>
            </p:cNvSpPr>
            <p:nvPr/>
          </p:nvSpPr>
          <p:spPr bwMode="auto">
            <a:xfrm>
              <a:off x="1317" y="1351"/>
              <a:ext cx="342" cy="111"/>
            </a:xfrm>
            <a:prstGeom prst="ellipse">
              <a:avLst/>
            </a:prstGeom>
            <a:solidFill>
              <a:srgbClr val="96BBC4"/>
            </a:solidFill>
            <a:ln w="9525">
              <a:solidFill>
                <a:srgbClr val="96BBC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/>
            </a:p>
          </p:txBody>
        </p:sp>
        <p:sp>
          <p:nvSpPr>
            <p:cNvPr id="3279" name="Freeform 207"/>
            <p:cNvSpPr>
              <a:spLocks/>
            </p:cNvSpPr>
            <p:nvPr/>
          </p:nvSpPr>
          <p:spPr bwMode="auto">
            <a:xfrm>
              <a:off x="1022" y="1162"/>
              <a:ext cx="147" cy="1670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" name="Freeform 208"/>
            <p:cNvSpPr>
              <a:spLocks/>
            </p:cNvSpPr>
            <p:nvPr/>
          </p:nvSpPr>
          <p:spPr bwMode="auto">
            <a:xfrm flipH="1">
              <a:off x="1777" y="1145"/>
              <a:ext cx="173" cy="1707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" name="Text Box 210"/>
            <p:cNvSpPr txBox="1">
              <a:spLocks noChangeArrowheads="1"/>
            </p:cNvSpPr>
            <p:nvPr/>
          </p:nvSpPr>
          <p:spPr bwMode="auto">
            <a:xfrm>
              <a:off x="1346" y="1333"/>
              <a:ext cx="2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00" b="1"/>
                <a:t>VERNIER</a:t>
              </a:r>
            </a:p>
            <a:p>
              <a:pPr algn="ctr"/>
              <a:r>
                <a:rPr lang="en-US" altLang="en-US" sz="600" b="1">
                  <a:solidFill>
                    <a:schemeClr val="bg1"/>
                  </a:solidFill>
                </a:rPr>
                <a:t>LabPro</a:t>
              </a:r>
            </a:p>
          </p:txBody>
        </p:sp>
        <p:sp>
          <p:nvSpPr>
            <p:cNvPr id="3284" name="Text Box 212"/>
            <p:cNvSpPr txBox="1">
              <a:spLocks noChangeArrowheads="1"/>
            </p:cNvSpPr>
            <p:nvPr/>
          </p:nvSpPr>
          <p:spPr bwMode="auto">
            <a:xfrm>
              <a:off x="1351" y="1073"/>
              <a:ext cx="257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Quick Setup</a:t>
              </a:r>
            </a:p>
          </p:txBody>
        </p:sp>
        <p:sp>
          <p:nvSpPr>
            <p:cNvPr id="3285" name="Text Box 213"/>
            <p:cNvSpPr txBox="1">
              <a:spLocks noChangeArrowheads="1"/>
            </p:cNvSpPr>
            <p:nvPr/>
          </p:nvSpPr>
          <p:spPr bwMode="auto">
            <a:xfrm>
              <a:off x="1620" y="1094"/>
              <a:ext cx="23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Start/Stop</a:t>
              </a:r>
            </a:p>
          </p:txBody>
        </p:sp>
        <p:sp>
          <p:nvSpPr>
            <p:cNvPr id="3286" name="Oval 214"/>
            <p:cNvSpPr>
              <a:spLocks noChangeArrowheads="1"/>
            </p:cNvSpPr>
            <p:nvPr/>
          </p:nvSpPr>
          <p:spPr bwMode="auto">
            <a:xfrm>
              <a:off x="1655" y="1165"/>
              <a:ext cx="178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87" name="Oval 215"/>
            <p:cNvSpPr>
              <a:spLocks noChangeArrowheads="1"/>
            </p:cNvSpPr>
            <p:nvPr/>
          </p:nvSpPr>
          <p:spPr bwMode="auto">
            <a:xfrm>
              <a:off x="1404" y="1141"/>
              <a:ext cx="177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88" name="Oval 216"/>
            <p:cNvSpPr>
              <a:spLocks noChangeArrowheads="1"/>
            </p:cNvSpPr>
            <p:nvPr/>
          </p:nvSpPr>
          <p:spPr bwMode="auto">
            <a:xfrm>
              <a:off x="1152" y="1162"/>
              <a:ext cx="178" cy="36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289" name="Text Box 217"/>
            <p:cNvSpPr txBox="1">
              <a:spLocks noChangeArrowheads="1"/>
            </p:cNvSpPr>
            <p:nvPr/>
          </p:nvSpPr>
          <p:spPr bwMode="auto">
            <a:xfrm>
              <a:off x="1135" y="1097"/>
              <a:ext cx="21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3291" name="Rectangle 219"/>
            <p:cNvSpPr>
              <a:spLocks noChangeArrowheads="1"/>
            </p:cNvSpPr>
            <p:nvPr/>
          </p:nvSpPr>
          <p:spPr bwMode="auto">
            <a:xfrm>
              <a:off x="1408" y="2661"/>
              <a:ext cx="221" cy="10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3" name="Freeform 221"/>
            <p:cNvSpPr>
              <a:spLocks/>
            </p:cNvSpPr>
            <p:nvPr/>
          </p:nvSpPr>
          <p:spPr bwMode="auto">
            <a:xfrm>
              <a:off x="1283" y="2636"/>
              <a:ext cx="425" cy="125"/>
            </a:xfrm>
            <a:custGeom>
              <a:avLst/>
              <a:gdLst>
                <a:gd name="T0" fmla="*/ 0 w 392"/>
                <a:gd name="T1" fmla="*/ 15 h 150"/>
                <a:gd name="T2" fmla="*/ 32 w 392"/>
                <a:gd name="T3" fmla="*/ 150 h 150"/>
                <a:gd name="T4" fmla="*/ 33 w 392"/>
                <a:gd name="T5" fmla="*/ 43 h 150"/>
                <a:gd name="T6" fmla="*/ 65 w 392"/>
                <a:gd name="T7" fmla="*/ 43 h 150"/>
                <a:gd name="T8" fmla="*/ 63 w 392"/>
                <a:gd name="T9" fmla="*/ 144 h 150"/>
                <a:gd name="T10" fmla="*/ 138 w 392"/>
                <a:gd name="T11" fmla="*/ 40 h 150"/>
                <a:gd name="T12" fmla="*/ 351 w 392"/>
                <a:gd name="T13" fmla="*/ 39 h 150"/>
                <a:gd name="T14" fmla="*/ 365 w 392"/>
                <a:gd name="T15" fmla="*/ 25 h 150"/>
                <a:gd name="T16" fmla="*/ 392 w 392"/>
                <a:gd name="T17" fmla="*/ 25 h 150"/>
                <a:gd name="T18" fmla="*/ 363 w 392"/>
                <a:gd name="T19" fmla="*/ 15 h 150"/>
                <a:gd name="T20" fmla="*/ 345 w 392"/>
                <a:gd name="T21" fmla="*/ 7 h 150"/>
                <a:gd name="T22" fmla="*/ 126 w 392"/>
                <a:gd name="T23" fmla="*/ 7 h 150"/>
                <a:gd name="T24" fmla="*/ 74 w 392"/>
                <a:gd name="T25" fmla="*/ 7 h 150"/>
                <a:gd name="T26" fmla="*/ 51 w 392"/>
                <a:gd name="T27" fmla="*/ 0 h 150"/>
                <a:gd name="T28" fmla="*/ 0 w 392"/>
                <a:gd name="T29" fmla="*/ 1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2" h="150">
                  <a:moveTo>
                    <a:pt x="0" y="15"/>
                  </a:moveTo>
                  <a:lnTo>
                    <a:pt x="32" y="150"/>
                  </a:lnTo>
                  <a:lnTo>
                    <a:pt x="33" y="43"/>
                  </a:lnTo>
                  <a:lnTo>
                    <a:pt x="65" y="43"/>
                  </a:lnTo>
                  <a:lnTo>
                    <a:pt x="63" y="144"/>
                  </a:lnTo>
                  <a:cubicBezTo>
                    <a:pt x="98" y="34"/>
                    <a:pt x="63" y="40"/>
                    <a:pt x="138" y="40"/>
                  </a:cubicBezTo>
                  <a:lnTo>
                    <a:pt x="351" y="39"/>
                  </a:lnTo>
                  <a:lnTo>
                    <a:pt x="365" y="25"/>
                  </a:lnTo>
                  <a:lnTo>
                    <a:pt x="392" y="25"/>
                  </a:lnTo>
                  <a:lnTo>
                    <a:pt x="363" y="15"/>
                  </a:lnTo>
                  <a:lnTo>
                    <a:pt x="345" y="7"/>
                  </a:lnTo>
                  <a:lnTo>
                    <a:pt x="126" y="7"/>
                  </a:lnTo>
                  <a:lnTo>
                    <a:pt x="74" y="7"/>
                  </a:lnTo>
                  <a:lnTo>
                    <a:pt x="5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94" name="Oval 222"/>
            <p:cNvSpPr>
              <a:spLocks noChangeArrowheads="1"/>
            </p:cNvSpPr>
            <p:nvPr/>
          </p:nvSpPr>
          <p:spPr bwMode="auto">
            <a:xfrm>
              <a:off x="1358" y="2634"/>
              <a:ext cx="61" cy="4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95" name="Text Box 223"/>
            <p:cNvSpPr txBox="1">
              <a:spLocks noChangeArrowheads="1"/>
            </p:cNvSpPr>
            <p:nvPr/>
          </p:nvSpPr>
          <p:spPr bwMode="auto">
            <a:xfrm>
              <a:off x="1367" y="2677"/>
              <a:ext cx="28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" b="1">
                  <a:solidFill>
                    <a:schemeClr val="bg1"/>
                  </a:solidFill>
                </a:rPr>
                <a:t>Vernier</a:t>
              </a:r>
            </a:p>
          </p:txBody>
        </p:sp>
      </p:grpSp>
      <p:grpSp>
        <p:nvGrpSpPr>
          <p:cNvPr id="3230" name="Group 158"/>
          <p:cNvGrpSpPr>
            <a:grpSpLocks/>
          </p:cNvGrpSpPr>
          <p:nvPr/>
        </p:nvGrpSpPr>
        <p:grpSpPr bwMode="auto">
          <a:xfrm>
            <a:off x="1616075" y="4267200"/>
            <a:ext cx="1524000" cy="2590800"/>
            <a:chOff x="960" y="864"/>
            <a:chExt cx="960" cy="1632"/>
          </a:xfrm>
        </p:grpSpPr>
        <p:sp>
          <p:nvSpPr>
            <p:cNvPr id="3075" name="AutoShape 3"/>
            <p:cNvSpPr>
              <a:spLocks noChangeArrowheads="1"/>
            </p:cNvSpPr>
            <p:nvPr/>
          </p:nvSpPr>
          <p:spPr bwMode="auto">
            <a:xfrm rot="5400000">
              <a:off x="624" y="1200"/>
              <a:ext cx="1632" cy="960"/>
            </a:xfrm>
            <a:prstGeom prst="flowChartAlternateProcess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379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76" name="AutoShape 4"/>
            <p:cNvSpPr>
              <a:spLocks noChangeArrowheads="1"/>
            </p:cNvSpPr>
            <p:nvPr/>
          </p:nvSpPr>
          <p:spPr bwMode="auto">
            <a:xfrm rot="5400000">
              <a:off x="925" y="1404"/>
              <a:ext cx="1033" cy="471"/>
            </a:xfrm>
            <a:prstGeom prst="flowChartAlternateProcess">
              <a:avLst/>
            </a:prstGeom>
            <a:solidFill>
              <a:srgbClr val="B2B2B2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auto">
            <a:xfrm>
              <a:off x="999" y="2313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auto">
            <a:xfrm>
              <a:off x="1752" y="2310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987" y="1194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1858" y="1172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105" name="Freeform 33"/>
            <p:cNvSpPr>
              <a:spLocks/>
            </p:cNvSpPr>
            <p:nvPr/>
          </p:nvSpPr>
          <p:spPr bwMode="auto">
            <a:xfrm>
              <a:off x="1112" y="2327"/>
              <a:ext cx="619" cy="145"/>
            </a:xfrm>
            <a:custGeom>
              <a:avLst/>
              <a:gdLst>
                <a:gd name="T0" fmla="*/ 64 w 928"/>
                <a:gd name="T1" fmla="*/ 144 h 168"/>
                <a:gd name="T2" fmla="*/ 496 w 928"/>
                <a:gd name="T3" fmla="*/ 0 h 168"/>
                <a:gd name="T4" fmla="*/ 880 w 928"/>
                <a:gd name="T5" fmla="*/ 144 h 168"/>
                <a:gd name="T6" fmla="*/ 784 w 928"/>
                <a:gd name="T7" fmla="*/ 144 h 168"/>
                <a:gd name="T8" fmla="*/ 400 w 928"/>
                <a:gd name="T9" fmla="*/ 144 h 168"/>
                <a:gd name="T10" fmla="*/ 112 w 928"/>
                <a:gd name="T11" fmla="*/ 144 h 168"/>
                <a:gd name="T12" fmla="*/ 64 w 928"/>
                <a:gd name="T13" fmla="*/ 14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168">
                  <a:moveTo>
                    <a:pt x="64" y="144"/>
                  </a:moveTo>
                  <a:cubicBezTo>
                    <a:pt x="128" y="120"/>
                    <a:pt x="360" y="0"/>
                    <a:pt x="496" y="0"/>
                  </a:cubicBezTo>
                  <a:cubicBezTo>
                    <a:pt x="632" y="0"/>
                    <a:pt x="832" y="120"/>
                    <a:pt x="880" y="144"/>
                  </a:cubicBezTo>
                  <a:cubicBezTo>
                    <a:pt x="928" y="168"/>
                    <a:pt x="864" y="144"/>
                    <a:pt x="784" y="144"/>
                  </a:cubicBezTo>
                  <a:cubicBezTo>
                    <a:pt x="704" y="144"/>
                    <a:pt x="512" y="144"/>
                    <a:pt x="400" y="144"/>
                  </a:cubicBezTo>
                  <a:cubicBezTo>
                    <a:pt x="288" y="144"/>
                    <a:pt x="168" y="144"/>
                    <a:pt x="112" y="144"/>
                  </a:cubicBezTo>
                  <a:cubicBezTo>
                    <a:pt x="56" y="144"/>
                    <a:pt x="0" y="168"/>
                    <a:pt x="64" y="144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Top">
                <a:rot lat="3600000" lon="0" rev="0"/>
              </a:camera>
              <a:lightRig rig="legacyFlat3" dir="b"/>
            </a:scene3d>
            <a:sp3d extrusionH="111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grpSp>
          <p:nvGrpSpPr>
            <p:cNvPr id="3106" name="Group 34"/>
            <p:cNvGrpSpPr>
              <a:grpSpLocks/>
            </p:cNvGrpSpPr>
            <p:nvPr/>
          </p:nvGrpSpPr>
          <p:grpSpPr bwMode="auto">
            <a:xfrm>
              <a:off x="1026" y="905"/>
              <a:ext cx="829" cy="1402"/>
              <a:chOff x="3959" y="640"/>
              <a:chExt cx="829" cy="1402"/>
            </a:xfrm>
          </p:grpSpPr>
          <p:sp>
            <p:nvSpPr>
              <p:cNvPr id="3107" name="Freeform 35"/>
              <p:cNvSpPr>
                <a:spLocks/>
              </p:cNvSpPr>
              <p:nvPr/>
            </p:nvSpPr>
            <p:spPr bwMode="auto">
              <a:xfrm>
                <a:off x="3973" y="640"/>
                <a:ext cx="814" cy="1272"/>
              </a:xfrm>
              <a:custGeom>
                <a:avLst/>
                <a:gdLst>
                  <a:gd name="T0" fmla="*/ 0 w 1536"/>
                  <a:gd name="T1" fmla="*/ 48 h 3408"/>
                  <a:gd name="T2" fmla="*/ 528 w 1536"/>
                  <a:gd name="T3" fmla="*/ 0 h 3408"/>
                  <a:gd name="T4" fmla="*/ 960 w 1536"/>
                  <a:gd name="T5" fmla="*/ 0 h 3408"/>
                  <a:gd name="T6" fmla="*/ 1536 w 1536"/>
                  <a:gd name="T7" fmla="*/ 48 h 3408"/>
                  <a:gd name="T8" fmla="*/ 1488 w 1536"/>
                  <a:gd name="T9" fmla="*/ 3072 h 3408"/>
                  <a:gd name="T10" fmla="*/ 1344 w 1536"/>
                  <a:gd name="T11" fmla="*/ 3312 h 3408"/>
                  <a:gd name="T12" fmla="*/ 1152 w 1536"/>
                  <a:gd name="T13" fmla="*/ 3408 h 3408"/>
                  <a:gd name="T14" fmla="*/ 384 w 1536"/>
                  <a:gd name="T15" fmla="*/ 3408 h 3408"/>
                  <a:gd name="T16" fmla="*/ 192 w 1536"/>
                  <a:gd name="T17" fmla="*/ 3312 h 3408"/>
                  <a:gd name="T18" fmla="*/ 48 w 1536"/>
                  <a:gd name="T19" fmla="*/ 3024 h 3408"/>
                  <a:gd name="T20" fmla="*/ 0 w 1536"/>
                  <a:gd name="T21" fmla="*/ 48 h 3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6" h="3408">
                    <a:moveTo>
                      <a:pt x="0" y="48"/>
                    </a:moveTo>
                    <a:lnTo>
                      <a:pt x="528" y="0"/>
                    </a:lnTo>
                    <a:lnTo>
                      <a:pt x="960" y="0"/>
                    </a:lnTo>
                    <a:lnTo>
                      <a:pt x="1536" y="48"/>
                    </a:lnTo>
                    <a:lnTo>
                      <a:pt x="1488" y="3072"/>
                    </a:lnTo>
                    <a:lnTo>
                      <a:pt x="1344" y="3312"/>
                    </a:lnTo>
                    <a:lnTo>
                      <a:pt x="1152" y="3408"/>
                    </a:lnTo>
                    <a:lnTo>
                      <a:pt x="384" y="3408"/>
                    </a:lnTo>
                    <a:lnTo>
                      <a:pt x="192" y="3312"/>
                    </a:lnTo>
                    <a:lnTo>
                      <a:pt x="48" y="302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bg2"/>
                </a:extrusionClr>
                <a:contourClr>
                  <a:schemeClr val="bg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08" name="Freeform 36"/>
              <p:cNvSpPr>
                <a:spLocks/>
              </p:cNvSpPr>
              <p:nvPr/>
            </p:nvSpPr>
            <p:spPr bwMode="auto">
              <a:xfrm>
                <a:off x="4033" y="716"/>
                <a:ext cx="692" cy="480"/>
              </a:xfrm>
              <a:custGeom>
                <a:avLst/>
                <a:gdLst>
                  <a:gd name="T0" fmla="*/ 0 w 1392"/>
                  <a:gd name="T1" fmla="*/ 1296 h 1417"/>
                  <a:gd name="T2" fmla="*/ 48 w 1392"/>
                  <a:gd name="T3" fmla="*/ 48 h 1417"/>
                  <a:gd name="T4" fmla="*/ 528 w 1392"/>
                  <a:gd name="T5" fmla="*/ 0 h 1417"/>
                  <a:gd name="T6" fmla="*/ 1008 w 1392"/>
                  <a:gd name="T7" fmla="*/ 0 h 1417"/>
                  <a:gd name="T8" fmla="*/ 1344 w 1392"/>
                  <a:gd name="T9" fmla="*/ 48 h 1417"/>
                  <a:gd name="T10" fmla="*/ 1392 w 1392"/>
                  <a:gd name="T11" fmla="*/ 1344 h 1417"/>
                  <a:gd name="T12" fmla="*/ 1248 w 1392"/>
                  <a:gd name="T13" fmla="*/ 1392 h 1417"/>
                  <a:gd name="T14" fmla="*/ 1155 w 1392"/>
                  <a:gd name="T15" fmla="*/ 1350 h 1417"/>
                  <a:gd name="T16" fmla="*/ 1115 w 1392"/>
                  <a:gd name="T17" fmla="*/ 1336 h 1417"/>
                  <a:gd name="T18" fmla="*/ 961 w 1392"/>
                  <a:gd name="T19" fmla="*/ 1363 h 1417"/>
                  <a:gd name="T20" fmla="*/ 914 w 1392"/>
                  <a:gd name="T21" fmla="*/ 1417 h 1417"/>
                  <a:gd name="T22" fmla="*/ 0 w 1392"/>
                  <a:gd name="T23" fmla="*/ 1344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2" h="1417">
                    <a:moveTo>
                      <a:pt x="0" y="1296"/>
                    </a:moveTo>
                    <a:lnTo>
                      <a:pt x="48" y="48"/>
                    </a:lnTo>
                    <a:lnTo>
                      <a:pt x="528" y="0"/>
                    </a:lnTo>
                    <a:lnTo>
                      <a:pt x="1008" y="0"/>
                    </a:lnTo>
                    <a:lnTo>
                      <a:pt x="1344" y="48"/>
                    </a:lnTo>
                    <a:lnTo>
                      <a:pt x="1392" y="1344"/>
                    </a:lnTo>
                    <a:cubicBezTo>
                      <a:pt x="1344" y="1360"/>
                      <a:pt x="1298" y="1383"/>
                      <a:pt x="1248" y="1392"/>
                    </a:cubicBezTo>
                    <a:cubicBezTo>
                      <a:pt x="1242" y="1393"/>
                      <a:pt x="1166" y="1355"/>
                      <a:pt x="1155" y="1350"/>
                    </a:cubicBezTo>
                    <a:cubicBezTo>
                      <a:pt x="1142" y="1344"/>
                      <a:pt x="1115" y="1336"/>
                      <a:pt x="1115" y="1336"/>
                    </a:cubicBezTo>
                    <a:cubicBezTo>
                      <a:pt x="945" y="1346"/>
                      <a:pt x="1039" y="1336"/>
                      <a:pt x="961" y="1363"/>
                    </a:cubicBezTo>
                    <a:cubicBezTo>
                      <a:pt x="948" y="1384"/>
                      <a:pt x="931" y="1400"/>
                      <a:pt x="914" y="1417"/>
                    </a:cubicBezTo>
                    <a:lnTo>
                      <a:pt x="0" y="1344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37"/>
              <p:cNvSpPr>
                <a:spLocks/>
              </p:cNvSpPr>
              <p:nvPr/>
            </p:nvSpPr>
            <p:spPr bwMode="auto">
              <a:xfrm>
                <a:off x="4108" y="752"/>
                <a:ext cx="560" cy="286"/>
              </a:xfrm>
              <a:custGeom>
                <a:avLst/>
                <a:gdLst>
                  <a:gd name="T0" fmla="*/ 40 w 1125"/>
                  <a:gd name="T1" fmla="*/ 0 h 737"/>
                  <a:gd name="T2" fmla="*/ 0 w 1125"/>
                  <a:gd name="T3" fmla="*/ 737 h 737"/>
                  <a:gd name="T4" fmla="*/ 1125 w 1125"/>
                  <a:gd name="T5" fmla="*/ 730 h 737"/>
                  <a:gd name="T6" fmla="*/ 1078 w 1125"/>
                  <a:gd name="T7" fmla="*/ 7 h 737"/>
                  <a:gd name="T8" fmla="*/ 40 w 1125"/>
                  <a:gd name="T9" fmla="*/ 0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5" h="737">
                    <a:moveTo>
                      <a:pt x="40" y="0"/>
                    </a:moveTo>
                    <a:lnTo>
                      <a:pt x="0" y="737"/>
                    </a:lnTo>
                    <a:lnTo>
                      <a:pt x="1125" y="730"/>
                    </a:lnTo>
                    <a:lnTo>
                      <a:pt x="1078" y="7"/>
                    </a:lnTo>
                    <a:lnTo>
                      <a:pt x="4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rgbClr val="C0C0C0"/>
                  </a:gs>
                </a:gsLst>
                <a:lin ang="0" scaled="1"/>
              </a:gradFill>
              <a:ln w="28575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38"/>
              <p:cNvSpPr>
                <a:spLocks/>
              </p:cNvSpPr>
              <p:nvPr/>
            </p:nvSpPr>
            <p:spPr bwMode="auto">
              <a:xfrm rot="366931">
                <a:off x="4060" y="121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66FF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  <a:contourClr>
                  <a:srgbClr val="3366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11" name="Freeform 39"/>
              <p:cNvSpPr>
                <a:spLocks/>
              </p:cNvSpPr>
              <p:nvPr/>
            </p:nvSpPr>
            <p:spPr bwMode="auto">
              <a:xfrm rot="245137">
                <a:off x="4119" y="1095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12" name="Freeform 40"/>
              <p:cNvSpPr>
                <a:spLocks/>
              </p:cNvSpPr>
              <p:nvPr/>
            </p:nvSpPr>
            <p:spPr bwMode="auto">
              <a:xfrm>
                <a:off x="4241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13" name="Freeform 41"/>
              <p:cNvSpPr>
                <a:spLocks/>
              </p:cNvSpPr>
              <p:nvPr/>
            </p:nvSpPr>
            <p:spPr bwMode="auto">
              <a:xfrm>
                <a:off x="4368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14" name="Freeform 42"/>
              <p:cNvSpPr>
                <a:spLocks/>
              </p:cNvSpPr>
              <p:nvPr/>
            </p:nvSpPr>
            <p:spPr bwMode="auto">
              <a:xfrm>
                <a:off x="4489" y="1097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15" name="Freeform 43"/>
              <p:cNvSpPr>
                <a:spLocks/>
              </p:cNvSpPr>
              <p:nvPr/>
            </p:nvSpPr>
            <p:spPr bwMode="auto">
              <a:xfrm rot="-364462">
                <a:off x="4611" y="1095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16" name="Text Box 44"/>
              <p:cNvSpPr txBox="1">
                <a:spLocks noChangeArrowheads="1"/>
              </p:cNvSpPr>
              <p:nvPr/>
            </p:nvSpPr>
            <p:spPr bwMode="auto">
              <a:xfrm rot="285818">
                <a:off x="4046" y="1026"/>
                <a:ext cx="22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STAT PLOT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F1</a:t>
                </a:r>
              </a:p>
            </p:txBody>
          </p:sp>
          <p:sp>
            <p:nvSpPr>
              <p:cNvPr id="3117" name="Text Box 45"/>
              <p:cNvSpPr txBox="1">
                <a:spLocks noChangeArrowheads="1"/>
              </p:cNvSpPr>
              <p:nvPr/>
            </p:nvSpPr>
            <p:spPr bwMode="auto">
              <a:xfrm>
                <a:off x="4195" y="1030"/>
                <a:ext cx="20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TBLSET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F2</a:t>
                </a:r>
              </a:p>
            </p:txBody>
          </p:sp>
          <p:sp>
            <p:nvSpPr>
              <p:cNvPr id="3118" name="Text Box 46"/>
              <p:cNvSpPr txBox="1">
                <a:spLocks noChangeArrowheads="1"/>
              </p:cNvSpPr>
              <p:nvPr/>
            </p:nvSpPr>
            <p:spPr bwMode="auto">
              <a:xfrm>
                <a:off x="4311" y="1032"/>
                <a:ext cx="21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FORNAT 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F3</a:t>
                </a:r>
              </a:p>
            </p:txBody>
          </p:sp>
          <p:sp>
            <p:nvSpPr>
              <p:cNvPr id="3119" name="Text Box 47"/>
              <p:cNvSpPr txBox="1">
                <a:spLocks noChangeArrowheads="1"/>
              </p:cNvSpPr>
              <p:nvPr/>
            </p:nvSpPr>
            <p:spPr bwMode="auto">
              <a:xfrm>
                <a:off x="4446" y="1032"/>
                <a:ext cx="18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CALC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F4</a:t>
                </a:r>
              </a:p>
            </p:txBody>
          </p:sp>
          <p:sp>
            <p:nvSpPr>
              <p:cNvPr id="3120" name="Text Box 48"/>
              <p:cNvSpPr txBox="1">
                <a:spLocks noChangeArrowheads="1"/>
              </p:cNvSpPr>
              <p:nvPr/>
            </p:nvSpPr>
            <p:spPr bwMode="auto">
              <a:xfrm rot="-478503">
                <a:off x="4556" y="1026"/>
                <a:ext cx="19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TABLE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F5</a:t>
                </a:r>
              </a:p>
            </p:txBody>
          </p:sp>
          <p:sp>
            <p:nvSpPr>
              <p:cNvPr id="3121" name="Freeform 49"/>
              <p:cNvSpPr>
                <a:spLocks/>
              </p:cNvSpPr>
              <p:nvPr/>
            </p:nvSpPr>
            <p:spPr bwMode="auto">
              <a:xfrm rot="245370">
                <a:off x="4182" y="123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22" name="Freeform 50"/>
              <p:cNvSpPr>
                <a:spLocks/>
              </p:cNvSpPr>
              <p:nvPr/>
            </p:nvSpPr>
            <p:spPr bwMode="auto">
              <a:xfrm rot="-121371">
                <a:off x="4301" y="1242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23" name="Oval 51"/>
              <p:cNvSpPr>
                <a:spLocks noChangeArrowheads="1"/>
              </p:cNvSpPr>
              <p:nvPr/>
            </p:nvSpPr>
            <p:spPr bwMode="auto">
              <a:xfrm>
                <a:off x="4549" y="1210"/>
                <a:ext cx="137" cy="97"/>
              </a:xfrm>
              <a:prstGeom prst="ellipse">
                <a:avLst/>
              </a:pr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24" name="Freeform 52"/>
              <p:cNvSpPr>
                <a:spLocks/>
              </p:cNvSpPr>
              <p:nvPr/>
            </p:nvSpPr>
            <p:spPr bwMode="auto">
              <a:xfrm>
                <a:off x="4498" y="1221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25" name="Freeform 53"/>
              <p:cNvSpPr>
                <a:spLocks/>
              </p:cNvSpPr>
              <p:nvPr/>
            </p:nvSpPr>
            <p:spPr bwMode="auto">
              <a:xfrm rot="10800000">
                <a:off x="4661" y="1215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26" name="Freeform 54"/>
              <p:cNvSpPr>
                <a:spLocks/>
              </p:cNvSpPr>
              <p:nvPr/>
            </p:nvSpPr>
            <p:spPr bwMode="auto">
              <a:xfrm>
                <a:off x="4568" y="1194"/>
                <a:ext cx="101" cy="158"/>
              </a:xfrm>
              <a:custGeom>
                <a:avLst/>
                <a:gdLst>
                  <a:gd name="T0" fmla="*/ 7 w 169"/>
                  <a:gd name="T1" fmla="*/ 81 h 407"/>
                  <a:gd name="T2" fmla="*/ 47 w 169"/>
                  <a:gd name="T3" fmla="*/ 153 h 407"/>
                  <a:gd name="T4" fmla="*/ 45 w 169"/>
                  <a:gd name="T5" fmla="*/ 235 h 407"/>
                  <a:gd name="T6" fmla="*/ 11 w 169"/>
                  <a:gd name="T7" fmla="*/ 315 h 407"/>
                  <a:gd name="T8" fmla="*/ 13 w 169"/>
                  <a:gd name="T9" fmla="*/ 359 h 407"/>
                  <a:gd name="T10" fmla="*/ 57 w 169"/>
                  <a:gd name="T11" fmla="*/ 399 h 407"/>
                  <a:gd name="T12" fmla="*/ 117 w 169"/>
                  <a:gd name="T13" fmla="*/ 401 h 407"/>
                  <a:gd name="T14" fmla="*/ 161 w 169"/>
                  <a:gd name="T15" fmla="*/ 363 h 407"/>
                  <a:gd name="T16" fmla="*/ 163 w 169"/>
                  <a:gd name="T17" fmla="*/ 307 h 407"/>
                  <a:gd name="T18" fmla="*/ 129 w 169"/>
                  <a:gd name="T19" fmla="*/ 265 h 407"/>
                  <a:gd name="T20" fmla="*/ 121 w 169"/>
                  <a:gd name="T21" fmla="*/ 221 h 407"/>
                  <a:gd name="T22" fmla="*/ 119 w 169"/>
                  <a:gd name="T23" fmla="*/ 163 h 407"/>
                  <a:gd name="T24" fmla="*/ 139 w 169"/>
                  <a:gd name="T25" fmla="*/ 107 h 407"/>
                  <a:gd name="T26" fmla="*/ 165 w 169"/>
                  <a:gd name="T27" fmla="*/ 85 h 407"/>
                  <a:gd name="T28" fmla="*/ 161 w 169"/>
                  <a:gd name="T29" fmla="*/ 47 h 407"/>
                  <a:gd name="T30" fmla="*/ 123 w 169"/>
                  <a:gd name="T31" fmla="*/ 7 h 407"/>
                  <a:gd name="T32" fmla="*/ 77 w 169"/>
                  <a:gd name="T33" fmla="*/ 7 h 407"/>
                  <a:gd name="T34" fmla="*/ 37 w 169"/>
                  <a:gd name="T35" fmla="*/ 15 h 407"/>
                  <a:gd name="T36" fmla="*/ 7 w 169"/>
                  <a:gd name="T37" fmla="*/ 55 h 407"/>
                  <a:gd name="T38" fmla="*/ 7 w 169"/>
                  <a:gd name="T39" fmla="*/ 81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9" h="407">
                    <a:moveTo>
                      <a:pt x="7" y="81"/>
                    </a:moveTo>
                    <a:cubicBezTo>
                      <a:pt x="14" y="97"/>
                      <a:pt x="41" y="127"/>
                      <a:pt x="47" y="153"/>
                    </a:cubicBezTo>
                    <a:cubicBezTo>
                      <a:pt x="53" y="179"/>
                      <a:pt x="51" y="208"/>
                      <a:pt x="45" y="235"/>
                    </a:cubicBezTo>
                    <a:cubicBezTo>
                      <a:pt x="39" y="262"/>
                      <a:pt x="16" y="294"/>
                      <a:pt x="11" y="315"/>
                    </a:cubicBezTo>
                    <a:cubicBezTo>
                      <a:pt x="6" y="336"/>
                      <a:pt x="5" y="345"/>
                      <a:pt x="13" y="359"/>
                    </a:cubicBezTo>
                    <a:cubicBezTo>
                      <a:pt x="21" y="373"/>
                      <a:pt x="40" y="392"/>
                      <a:pt x="57" y="399"/>
                    </a:cubicBezTo>
                    <a:cubicBezTo>
                      <a:pt x="74" y="406"/>
                      <a:pt x="100" y="407"/>
                      <a:pt x="117" y="401"/>
                    </a:cubicBezTo>
                    <a:cubicBezTo>
                      <a:pt x="134" y="395"/>
                      <a:pt x="153" y="379"/>
                      <a:pt x="161" y="363"/>
                    </a:cubicBezTo>
                    <a:cubicBezTo>
                      <a:pt x="169" y="347"/>
                      <a:pt x="168" y="323"/>
                      <a:pt x="163" y="307"/>
                    </a:cubicBezTo>
                    <a:cubicBezTo>
                      <a:pt x="158" y="291"/>
                      <a:pt x="136" y="279"/>
                      <a:pt x="129" y="265"/>
                    </a:cubicBezTo>
                    <a:cubicBezTo>
                      <a:pt x="122" y="251"/>
                      <a:pt x="123" y="238"/>
                      <a:pt x="121" y="221"/>
                    </a:cubicBezTo>
                    <a:cubicBezTo>
                      <a:pt x="119" y="204"/>
                      <a:pt x="116" y="182"/>
                      <a:pt x="119" y="163"/>
                    </a:cubicBezTo>
                    <a:cubicBezTo>
                      <a:pt x="122" y="144"/>
                      <a:pt x="131" y="120"/>
                      <a:pt x="139" y="107"/>
                    </a:cubicBezTo>
                    <a:cubicBezTo>
                      <a:pt x="147" y="94"/>
                      <a:pt x="161" y="95"/>
                      <a:pt x="165" y="85"/>
                    </a:cubicBezTo>
                    <a:cubicBezTo>
                      <a:pt x="169" y="75"/>
                      <a:pt x="168" y="60"/>
                      <a:pt x="161" y="47"/>
                    </a:cubicBezTo>
                    <a:cubicBezTo>
                      <a:pt x="154" y="34"/>
                      <a:pt x="137" y="14"/>
                      <a:pt x="123" y="7"/>
                    </a:cubicBezTo>
                    <a:cubicBezTo>
                      <a:pt x="109" y="0"/>
                      <a:pt x="91" y="6"/>
                      <a:pt x="77" y="7"/>
                    </a:cubicBezTo>
                    <a:cubicBezTo>
                      <a:pt x="63" y="8"/>
                      <a:pt x="49" y="7"/>
                      <a:pt x="37" y="15"/>
                    </a:cubicBezTo>
                    <a:cubicBezTo>
                      <a:pt x="25" y="23"/>
                      <a:pt x="12" y="44"/>
                      <a:pt x="7" y="55"/>
                    </a:cubicBezTo>
                    <a:cubicBezTo>
                      <a:pt x="2" y="66"/>
                      <a:pt x="0" y="65"/>
                      <a:pt x="7" y="8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27" name="Freeform 55"/>
              <p:cNvSpPr>
                <a:spLocks/>
              </p:cNvSpPr>
              <p:nvPr/>
            </p:nvSpPr>
            <p:spPr bwMode="auto">
              <a:xfrm>
                <a:off x="4509" y="1241"/>
                <a:ext cx="18" cy="26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Freeform 56"/>
              <p:cNvSpPr>
                <a:spLocks/>
              </p:cNvSpPr>
              <p:nvPr/>
            </p:nvSpPr>
            <p:spPr bwMode="auto">
              <a:xfrm flipH="1">
                <a:off x="4712" y="1236"/>
                <a:ext cx="16" cy="27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57"/>
              <p:cNvSpPr>
                <a:spLocks/>
              </p:cNvSpPr>
              <p:nvPr/>
            </p:nvSpPr>
            <p:spPr bwMode="auto">
              <a:xfrm rot="16200000">
                <a:off x="4616" y="1295"/>
                <a:ext cx="16" cy="43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Freeform 58"/>
              <p:cNvSpPr>
                <a:spLocks/>
              </p:cNvSpPr>
              <p:nvPr/>
            </p:nvSpPr>
            <p:spPr bwMode="auto">
              <a:xfrm rot="5639454">
                <a:off x="4613" y="1191"/>
                <a:ext cx="13" cy="45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Oval 59"/>
              <p:cNvSpPr>
                <a:spLocks noChangeArrowheads="1"/>
              </p:cNvSpPr>
              <p:nvPr/>
            </p:nvSpPr>
            <p:spPr bwMode="auto">
              <a:xfrm>
                <a:off x="4606" y="1243"/>
                <a:ext cx="30" cy="23"/>
              </a:xfrm>
              <a:prstGeom prst="ellipse">
                <a:avLst/>
              </a:prstGeom>
              <a:gradFill rotWithShape="1">
                <a:gsLst>
                  <a:gs pos="0">
                    <a:srgbClr val="000066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808080"/>
                </a:extrusionClr>
                <a:contourClr>
                  <a:srgbClr val="0000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2" name="Freeform 60"/>
              <p:cNvSpPr>
                <a:spLocks/>
              </p:cNvSpPr>
              <p:nvPr/>
            </p:nvSpPr>
            <p:spPr bwMode="auto">
              <a:xfrm rot="366931">
                <a:off x="4053" y="1295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00CC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CC00"/>
                </a:extrusionClr>
                <a:contourClr>
                  <a:srgbClr val="00CC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3" name="Freeform 61"/>
              <p:cNvSpPr>
                <a:spLocks/>
              </p:cNvSpPr>
              <p:nvPr/>
            </p:nvSpPr>
            <p:spPr bwMode="auto">
              <a:xfrm rot="183989">
                <a:off x="4178" y="1309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4" name="Freeform 62"/>
              <p:cNvSpPr>
                <a:spLocks/>
              </p:cNvSpPr>
              <p:nvPr/>
            </p:nvSpPr>
            <p:spPr bwMode="auto">
              <a:xfrm rot="-121371">
                <a:off x="4303" y="1317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5" name="Freeform 63"/>
              <p:cNvSpPr>
                <a:spLocks/>
              </p:cNvSpPr>
              <p:nvPr/>
            </p:nvSpPr>
            <p:spPr bwMode="auto">
              <a:xfrm rot="366931">
                <a:off x="4055" y="136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6" name="Freeform 64"/>
              <p:cNvSpPr>
                <a:spLocks/>
              </p:cNvSpPr>
              <p:nvPr/>
            </p:nvSpPr>
            <p:spPr bwMode="auto">
              <a:xfrm rot="366931">
                <a:off x="4178" y="138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7" name="Freeform 65"/>
              <p:cNvSpPr>
                <a:spLocks/>
              </p:cNvSpPr>
              <p:nvPr/>
            </p:nvSpPr>
            <p:spPr bwMode="auto">
              <a:xfrm>
                <a:off x="4301" y="1388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8" name="Freeform 66"/>
              <p:cNvSpPr>
                <a:spLocks/>
              </p:cNvSpPr>
              <p:nvPr/>
            </p:nvSpPr>
            <p:spPr bwMode="auto">
              <a:xfrm rot="-689546">
                <a:off x="4429" y="138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39" name="Freeform 67"/>
              <p:cNvSpPr>
                <a:spLocks/>
              </p:cNvSpPr>
              <p:nvPr/>
            </p:nvSpPr>
            <p:spPr bwMode="auto">
              <a:xfrm rot="-689779">
                <a:off x="4550" y="136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0" name="Freeform 68"/>
              <p:cNvSpPr>
                <a:spLocks/>
              </p:cNvSpPr>
              <p:nvPr/>
            </p:nvSpPr>
            <p:spPr bwMode="auto">
              <a:xfrm rot="366931">
                <a:off x="4053" y="143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1" name="Freeform 69"/>
              <p:cNvSpPr>
                <a:spLocks/>
              </p:cNvSpPr>
              <p:nvPr/>
            </p:nvSpPr>
            <p:spPr bwMode="auto">
              <a:xfrm rot="366931">
                <a:off x="4178" y="1451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2" name="Freeform 70"/>
              <p:cNvSpPr>
                <a:spLocks/>
              </p:cNvSpPr>
              <p:nvPr/>
            </p:nvSpPr>
            <p:spPr bwMode="auto">
              <a:xfrm>
                <a:off x="4301" y="1460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3" name="Freeform 71"/>
              <p:cNvSpPr>
                <a:spLocks/>
              </p:cNvSpPr>
              <p:nvPr/>
            </p:nvSpPr>
            <p:spPr bwMode="auto">
              <a:xfrm rot="-689546">
                <a:off x="4429" y="145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4" name="Freeform 72"/>
              <p:cNvSpPr>
                <a:spLocks/>
              </p:cNvSpPr>
              <p:nvPr/>
            </p:nvSpPr>
            <p:spPr bwMode="auto">
              <a:xfrm rot="-689779">
                <a:off x="4556" y="1444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5" name="Freeform 73"/>
              <p:cNvSpPr>
                <a:spLocks/>
              </p:cNvSpPr>
              <p:nvPr/>
            </p:nvSpPr>
            <p:spPr bwMode="auto">
              <a:xfrm rot="-753803">
                <a:off x="4561" y="1635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6" name="Freeform 74"/>
              <p:cNvSpPr>
                <a:spLocks/>
              </p:cNvSpPr>
              <p:nvPr/>
            </p:nvSpPr>
            <p:spPr bwMode="auto">
              <a:xfrm rot="366931">
                <a:off x="4172" y="151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7" name="Freeform 75"/>
              <p:cNvSpPr>
                <a:spLocks/>
              </p:cNvSpPr>
              <p:nvPr/>
            </p:nvSpPr>
            <p:spPr bwMode="auto">
              <a:xfrm rot="-689546">
                <a:off x="4429" y="152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8" name="Freeform 76"/>
              <p:cNvSpPr>
                <a:spLocks/>
              </p:cNvSpPr>
              <p:nvPr/>
            </p:nvSpPr>
            <p:spPr bwMode="auto">
              <a:xfrm rot="-689779">
                <a:off x="4561" y="150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49" name="Freeform 77"/>
              <p:cNvSpPr>
                <a:spLocks/>
              </p:cNvSpPr>
              <p:nvPr/>
            </p:nvSpPr>
            <p:spPr bwMode="auto">
              <a:xfrm rot="-753803">
                <a:off x="4559" y="1571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0" name="Freeform 78"/>
              <p:cNvSpPr>
                <a:spLocks/>
              </p:cNvSpPr>
              <p:nvPr/>
            </p:nvSpPr>
            <p:spPr bwMode="auto">
              <a:xfrm rot="-753803">
                <a:off x="4571" y="169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1" name="Freeform 79"/>
              <p:cNvSpPr>
                <a:spLocks/>
              </p:cNvSpPr>
              <p:nvPr/>
            </p:nvSpPr>
            <p:spPr bwMode="auto">
              <a:xfrm rot="-844249">
                <a:off x="4576" y="1758"/>
                <a:ext cx="111" cy="68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2" name="Freeform 80"/>
              <p:cNvSpPr>
                <a:spLocks/>
              </p:cNvSpPr>
              <p:nvPr/>
            </p:nvSpPr>
            <p:spPr bwMode="auto">
              <a:xfrm rot="-753803">
                <a:off x="4436" y="1583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3" name="Freeform 81"/>
              <p:cNvSpPr>
                <a:spLocks/>
              </p:cNvSpPr>
              <p:nvPr/>
            </p:nvSpPr>
            <p:spPr bwMode="auto">
              <a:xfrm rot="-753803">
                <a:off x="4438" y="1662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4" name="Freeform 82"/>
              <p:cNvSpPr>
                <a:spLocks/>
              </p:cNvSpPr>
              <p:nvPr/>
            </p:nvSpPr>
            <p:spPr bwMode="auto">
              <a:xfrm rot="-753803">
                <a:off x="4448" y="1742"/>
                <a:ext cx="96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5" name="Freeform 83"/>
              <p:cNvSpPr>
                <a:spLocks/>
              </p:cNvSpPr>
              <p:nvPr/>
            </p:nvSpPr>
            <p:spPr bwMode="auto">
              <a:xfrm rot="-753803">
                <a:off x="4457" y="1817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6" name="Freeform 84"/>
              <p:cNvSpPr>
                <a:spLocks/>
              </p:cNvSpPr>
              <p:nvPr/>
            </p:nvSpPr>
            <p:spPr bwMode="auto">
              <a:xfrm rot="-190789">
                <a:off x="4309" y="1584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7" name="Freeform 85"/>
              <p:cNvSpPr>
                <a:spLocks/>
              </p:cNvSpPr>
              <p:nvPr/>
            </p:nvSpPr>
            <p:spPr bwMode="auto">
              <a:xfrm rot="-190789">
                <a:off x="4307" y="1665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8" name="Freeform 86"/>
              <p:cNvSpPr>
                <a:spLocks/>
              </p:cNvSpPr>
              <p:nvPr/>
            </p:nvSpPr>
            <p:spPr bwMode="auto">
              <a:xfrm rot="-190789">
                <a:off x="4311" y="1745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59" name="Freeform 87"/>
              <p:cNvSpPr>
                <a:spLocks/>
              </p:cNvSpPr>
              <p:nvPr/>
            </p:nvSpPr>
            <p:spPr bwMode="auto">
              <a:xfrm rot="-245137">
                <a:off x="4313" y="1821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0" name="Freeform 88"/>
              <p:cNvSpPr>
                <a:spLocks/>
              </p:cNvSpPr>
              <p:nvPr/>
            </p:nvSpPr>
            <p:spPr bwMode="auto">
              <a:xfrm>
                <a:off x="4296" y="1523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1" name="Freeform 89"/>
              <p:cNvSpPr>
                <a:spLocks/>
              </p:cNvSpPr>
              <p:nvPr/>
            </p:nvSpPr>
            <p:spPr bwMode="auto">
              <a:xfrm rot="238349">
                <a:off x="4167" y="1576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2" name="Freeform 90"/>
              <p:cNvSpPr>
                <a:spLocks/>
              </p:cNvSpPr>
              <p:nvPr/>
            </p:nvSpPr>
            <p:spPr bwMode="auto">
              <a:xfrm rot="238349">
                <a:off x="4165" y="1654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3" name="Freeform 91"/>
              <p:cNvSpPr>
                <a:spLocks/>
              </p:cNvSpPr>
              <p:nvPr/>
            </p:nvSpPr>
            <p:spPr bwMode="auto">
              <a:xfrm rot="238349">
                <a:off x="4167" y="1732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4" name="Freeform 92"/>
              <p:cNvSpPr>
                <a:spLocks/>
              </p:cNvSpPr>
              <p:nvPr/>
            </p:nvSpPr>
            <p:spPr bwMode="auto">
              <a:xfrm rot="245137">
                <a:off x="4169" y="1812"/>
                <a:ext cx="97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5" name="Freeform 93"/>
              <p:cNvSpPr>
                <a:spLocks/>
              </p:cNvSpPr>
              <p:nvPr/>
            </p:nvSpPr>
            <p:spPr bwMode="auto">
              <a:xfrm rot="366931">
                <a:off x="4048" y="1505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6" name="Freeform 94"/>
              <p:cNvSpPr>
                <a:spLocks/>
              </p:cNvSpPr>
              <p:nvPr/>
            </p:nvSpPr>
            <p:spPr bwMode="auto">
              <a:xfrm rot="366931">
                <a:off x="4044" y="1567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7" name="Freeform 95"/>
              <p:cNvSpPr>
                <a:spLocks/>
              </p:cNvSpPr>
              <p:nvPr/>
            </p:nvSpPr>
            <p:spPr bwMode="auto">
              <a:xfrm rot="366931">
                <a:off x="4046" y="163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8" name="Freeform 96"/>
              <p:cNvSpPr>
                <a:spLocks/>
              </p:cNvSpPr>
              <p:nvPr/>
            </p:nvSpPr>
            <p:spPr bwMode="auto">
              <a:xfrm rot="366931">
                <a:off x="4046" y="169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69" name="Freeform 97"/>
              <p:cNvSpPr>
                <a:spLocks/>
              </p:cNvSpPr>
              <p:nvPr/>
            </p:nvSpPr>
            <p:spPr bwMode="auto">
              <a:xfrm rot="366931">
                <a:off x="4046" y="1753"/>
                <a:ext cx="108" cy="5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3170" name="Freeform 98"/>
              <p:cNvSpPr>
                <a:spLocks/>
              </p:cNvSpPr>
              <p:nvPr/>
            </p:nvSpPr>
            <p:spPr bwMode="auto">
              <a:xfrm>
                <a:off x="4674" y="734"/>
                <a:ext cx="114" cy="1303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1" name="Freeform 99"/>
              <p:cNvSpPr>
                <a:spLocks/>
              </p:cNvSpPr>
              <p:nvPr/>
            </p:nvSpPr>
            <p:spPr bwMode="auto">
              <a:xfrm flipH="1">
                <a:off x="3959" y="734"/>
                <a:ext cx="135" cy="1308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2" name="Freeform 100"/>
              <p:cNvSpPr>
                <a:spLocks/>
              </p:cNvSpPr>
              <p:nvPr/>
            </p:nvSpPr>
            <p:spPr bwMode="auto">
              <a:xfrm>
                <a:off x="3969" y="685"/>
                <a:ext cx="817" cy="49"/>
              </a:xfrm>
              <a:custGeom>
                <a:avLst/>
                <a:gdLst>
                  <a:gd name="T0" fmla="*/ 0 w 1650"/>
                  <a:gd name="T1" fmla="*/ 126 h 126"/>
                  <a:gd name="T2" fmla="*/ 1650 w 1650"/>
                  <a:gd name="T3" fmla="*/ 126 h 126"/>
                  <a:gd name="T4" fmla="*/ 1158 w 1650"/>
                  <a:gd name="T5" fmla="*/ 0 h 126"/>
                  <a:gd name="T6" fmla="*/ 480 w 1650"/>
                  <a:gd name="T7" fmla="*/ 0 h 126"/>
                  <a:gd name="T8" fmla="*/ 0 w 165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0" h="126">
                    <a:moveTo>
                      <a:pt x="0" y="126"/>
                    </a:moveTo>
                    <a:lnTo>
                      <a:pt x="1650" y="126"/>
                    </a:lnTo>
                    <a:lnTo>
                      <a:pt x="1158" y="0"/>
                    </a:lnTo>
                    <a:lnTo>
                      <a:pt x="48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3" name="Oval 101"/>
              <p:cNvSpPr>
                <a:spLocks noChangeArrowheads="1"/>
              </p:cNvSpPr>
              <p:nvPr/>
            </p:nvSpPr>
            <p:spPr bwMode="auto">
              <a:xfrm>
                <a:off x="4362" y="1966"/>
                <a:ext cx="52" cy="47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3333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74" name="Text Box 102"/>
              <p:cNvSpPr txBox="1">
                <a:spLocks noChangeArrowheads="1"/>
              </p:cNvSpPr>
              <p:nvPr/>
            </p:nvSpPr>
            <p:spPr bwMode="auto">
              <a:xfrm rot="302873">
                <a:off x="4026" y="1274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Alpha</a:t>
                </a:r>
              </a:p>
            </p:txBody>
          </p:sp>
          <p:sp>
            <p:nvSpPr>
              <p:cNvPr id="3175" name="Text Box 103"/>
              <p:cNvSpPr txBox="1">
                <a:spLocks noChangeArrowheads="1"/>
              </p:cNvSpPr>
              <p:nvPr/>
            </p:nvSpPr>
            <p:spPr bwMode="auto">
              <a:xfrm rot="302873">
                <a:off x="4044" y="1214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2ND</a:t>
                </a:r>
              </a:p>
            </p:txBody>
          </p:sp>
          <p:sp>
            <p:nvSpPr>
              <p:cNvPr id="3176" name="Text Box 104"/>
              <p:cNvSpPr txBox="1">
                <a:spLocks noChangeArrowheads="1"/>
              </p:cNvSpPr>
              <p:nvPr/>
            </p:nvSpPr>
            <p:spPr bwMode="auto">
              <a:xfrm rot="302873">
                <a:off x="4160" y="1216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Mode</a:t>
                </a:r>
              </a:p>
            </p:txBody>
          </p:sp>
          <p:sp>
            <p:nvSpPr>
              <p:cNvPr id="3177" name="Text Box 105"/>
              <p:cNvSpPr txBox="1">
                <a:spLocks noChangeArrowheads="1"/>
              </p:cNvSpPr>
              <p:nvPr/>
            </p:nvSpPr>
            <p:spPr bwMode="auto">
              <a:xfrm>
                <a:off x="4282" y="1225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DEL</a:t>
                </a:r>
              </a:p>
            </p:txBody>
          </p:sp>
          <p:sp>
            <p:nvSpPr>
              <p:cNvPr id="3178" name="Text Box 106"/>
              <p:cNvSpPr txBox="1">
                <a:spLocks noChangeArrowheads="1"/>
              </p:cNvSpPr>
              <p:nvPr/>
            </p:nvSpPr>
            <p:spPr bwMode="auto">
              <a:xfrm>
                <a:off x="4277" y="1300"/>
                <a:ext cx="15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STAT</a:t>
                </a:r>
              </a:p>
            </p:txBody>
          </p:sp>
          <p:sp>
            <p:nvSpPr>
              <p:cNvPr id="3179" name="Text Box 107"/>
              <p:cNvSpPr txBox="1">
                <a:spLocks noChangeArrowheads="1"/>
              </p:cNvSpPr>
              <p:nvPr/>
            </p:nvSpPr>
            <p:spPr bwMode="auto">
              <a:xfrm>
                <a:off x="4271" y="1370"/>
                <a:ext cx="16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PRGM</a:t>
                </a:r>
              </a:p>
            </p:txBody>
          </p:sp>
          <p:sp>
            <p:nvSpPr>
              <p:cNvPr id="3180" name="Text Box 108"/>
              <p:cNvSpPr txBox="1">
                <a:spLocks noChangeArrowheads="1"/>
              </p:cNvSpPr>
              <p:nvPr/>
            </p:nvSpPr>
            <p:spPr bwMode="auto">
              <a:xfrm>
                <a:off x="4276" y="1442"/>
                <a:ext cx="15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COS</a:t>
                </a:r>
              </a:p>
            </p:txBody>
          </p:sp>
          <p:sp>
            <p:nvSpPr>
              <p:cNvPr id="3181" name="Text Box 109"/>
              <p:cNvSpPr txBox="1">
                <a:spLocks noChangeArrowheads="1"/>
              </p:cNvSpPr>
              <p:nvPr/>
            </p:nvSpPr>
            <p:spPr bwMode="auto">
              <a:xfrm>
                <a:off x="4282" y="1530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(</a:t>
                </a:r>
              </a:p>
            </p:txBody>
          </p:sp>
          <p:sp>
            <p:nvSpPr>
              <p:cNvPr id="3182" name="Text Box 110"/>
              <p:cNvSpPr txBox="1">
                <a:spLocks noChangeArrowheads="1"/>
              </p:cNvSpPr>
              <p:nvPr/>
            </p:nvSpPr>
            <p:spPr bwMode="auto">
              <a:xfrm rot="302873">
                <a:off x="4146" y="1292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X,T,O,N</a:t>
                </a:r>
              </a:p>
            </p:txBody>
          </p:sp>
          <p:sp>
            <p:nvSpPr>
              <p:cNvPr id="3183" name="Text Box 111"/>
              <p:cNvSpPr txBox="1">
                <a:spLocks noChangeArrowheads="1"/>
              </p:cNvSpPr>
              <p:nvPr/>
            </p:nvSpPr>
            <p:spPr bwMode="auto">
              <a:xfrm rot="302873">
                <a:off x="4156" y="1358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A200A2"/>
                    </a:solidFill>
                  </a:rPr>
                  <a:t>APPS</a:t>
                </a:r>
              </a:p>
            </p:txBody>
          </p:sp>
          <p:sp>
            <p:nvSpPr>
              <p:cNvPr id="3184" name="Text Box 112"/>
              <p:cNvSpPr txBox="1">
                <a:spLocks noChangeArrowheads="1"/>
              </p:cNvSpPr>
              <p:nvPr/>
            </p:nvSpPr>
            <p:spPr bwMode="auto">
              <a:xfrm rot="302873">
                <a:off x="4030" y="1343"/>
                <a:ext cx="16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MATH</a:t>
                </a:r>
              </a:p>
            </p:txBody>
          </p:sp>
          <p:sp>
            <p:nvSpPr>
              <p:cNvPr id="3185" name="Text Box 113"/>
              <p:cNvSpPr txBox="1">
                <a:spLocks noChangeArrowheads="1"/>
              </p:cNvSpPr>
              <p:nvPr/>
            </p:nvSpPr>
            <p:spPr bwMode="auto">
              <a:xfrm rot="302873">
                <a:off x="4154" y="155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7</a:t>
                </a:r>
              </a:p>
            </p:txBody>
          </p:sp>
          <p:sp>
            <p:nvSpPr>
              <p:cNvPr id="3186" name="Text Box 114"/>
              <p:cNvSpPr txBox="1">
                <a:spLocks noChangeArrowheads="1"/>
              </p:cNvSpPr>
              <p:nvPr/>
            </p:nvSpPr>
            <p:spPr bwMode="auto">
              <a:xfrm rot="302873">
                <a:off x="4148" y="164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4</a:t>
                </a:r>
              </a:p>
            </p:txBody>
          </p:sp>
          <p:sp>
            <p:nvSpPr>
              <p:cNvPr id="3187" name="Text Box 115"/>
              <p:cNvSpPr txBox="1">
                <a:spLocks noChangeArrowheads="1"/>
              </p:cNvSpPr>
              <p:nvPr/>
            </p:nvSpPr>
            <p:spPr bwMode="auto">
              <a:xfrm rot="302873">
                <a:off x="4150" y="1718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1</a:t>
                </a:r>
              </a:p>
            </p:txBody>
          </p:sp>
          <p:sp>
            <p:nvSpPr>
              <p:cNvPr id="3188" name="Text Box 116"/>
              <p:cNvSpPr txBox="1">
                <a:spLocks noChangeArrowheads="1"/>
              </p:cNvSpPr>
              <p:nvPr/>
            </p:nvSpPr>
            <p:spPr bwMode="auto">
              <a:xfrm rot="311666">
                <a:off x="4150" y="179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0</a:t>
                </a:r>
              </a:p>
            </p:txBody>
          </p:sp>
          <p:sp>
            <p:nvSpPr>
              <p:cNvPr id="3189" name="Text Box 117"/>
              <p:cNvSpPr txBox="1">
                <a:spLocks noChangeArrowheads="1"/>
              </p:cNvSpPr>
              <p:nvPr/>
            </p:nvSpPr>
            <p:spPr bwMode="auto">
              <a:xfrm>
                <a:off x="4295" y="156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8</a:t>
                </a:r>
              </a:p>
            </p:txBody>
          </p:sp>
          <p:sp>
            <p:nvSpPr>
              <p:cNvPr id="3190" name="Text Box 118"/>
              <p:cNvSpPr txBox="1">
                <a:spLocks noChangeArrowheads="1"/>
              </p:cNvSpPr>
              <p:nvPr/>
            </p:nvSpPr>
            <p:spPr bwMode="auto">
              <a:xfrm>
                <a:off x="4293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5</a:t>
                </a:r>
              </a:p>
            </p:txBody>
          </p:sp>
          <p:sp>
            <p:nvSpPr>
              <p:cNvPr id="3191" name="Text Box 119"/>
              <p:cNvSpPr txBox="1">
                <a:spLocks noChangeArrowheads="1"/>
              </p:cNvSpPr>
              <p:nvPr/>
            </p:nvSpPr>
            <p:spPr bwMode="auto">
              <a:xfrm>
                <a:off x="4296" y="1729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2</a:t>
                </a:r>
              </a:p>
            </p:txBody>
          </p:sp>
          <p:sp>
            <p:nvSpPr>
              <p:cNvPr id="3192" name="Text Box 120"/>
              <p:cNvSpPr txBox="1">
                <a:spLocks noChangeArrowheads="1"/>
              </p:cNvSpPr>
              <p:nvPr/>
            </p:nvSpPr>
            <p:spPr bwMode="auto">
              <a:xfrm>
                <a:off x="4296" y="1769"/>
                <a:ext cx="1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600" b="1"/>
                  <a:t>.</a:t>
                </a:r>
              </a:p>
            </p:txBody>
          </p:sp>
          <p:sp>
            <p:nvSpPr>
              <p:cNvPr id="3193" name="Text Box 121"/>
              <p:cNvSpPr txBox="1">
                <a:spLocks noChangeArrowheads="1"/>
              </p:cNvSpPr>
              <p:nvPr/>
            </p:nvSpPr>
            <p:spPr bwMode="auto">
              <a:xfrm rot="-501791">
                <a:off x="4419" y="1562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9</a:t>
                </a:r>
              </a:p>
            </p:txBody>
          </p:sp>
          <p:sp>
            <p:nvSpPr>
              <p:cNvPr id="3194" name="Text Box 122"/>
              <p:cNvSpPr txBox="1">
                <a:spLocks noChangeArrowheads="1"/>
              </p:cNvSpPr>
              <p:nvPr/>
            </p:nvSpPr>
            <p:spPr bwMode="auto">
              <a:xfrm rot="-501791">
                <a:off x="4417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6</a:t>
                </a:r>
              </a:p>
            </p:txBody>
          </p:sp>
          <p:sp>
            <p:nvSpPr>
              <p:cNvPr id="3195" name="Text Box 123"/>
              <p:cNvSpPr txBox="1">
                <a:spLocks noChangeArrowheads="1"/>
              </p:cNvSpPr>
              <p:nvPr/>
            </p:nvSpPr>
            <p:spPr bwMode="auto">
              <a:xfrm rot="-546389">
                <a:off x="4429" y="1726"/>
                <a:ext cx="116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300" b="1"/>
                  <a:t>3</a:t>
                </a:r>
              </a:p>
            </p:txBody>
          </p:sp>
          <p:sp>
            <p:nvSpPr>
              <p:cNvPr id="3196" name="Text Box 124"/>
              <p:cNvSpPr txBox="1">
                <a:spLocks noChangeArrowheads="1"/>
              </p:cNvSpPr>
              <p:nvPr/>
            </p:nvSpPr>
            <p:spPr bwMode="auto">
              <a:xfrm rot="-626869">
                <a:off x="4437" y="1794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/>
                  <a:t>(-)</a:t>
                </a:r>
              </a:p>
            </p:txBody>
          </p:sp>
          <p:sp>
            <p:nvSpPr>
              <p:cNvPr id="3197" name="Text Box 125"/>
              <p:cNvSpPr txBox="1">
                <a:spLocks noChangeArrowheads="1"/>
              </p:cNvSpPr>
              <p:nvPr/>
            </p:nvSpPr>
            <p:spPr bwMode="auto">
              <a:xfrm rot="-501791">
                <a:off x="4550" y="154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x</a:t>
                </a:r>
              </a:p>
            </p:txBody>
          </p:sp>
          <p:sp>
            <p:nvSpPr>
              <p:cNvPr id="3198" name="Text Box 126"/>
              <p:cNvSpPr txBox="1">
                <a:spLocks noChangeArrowheads="1"/>
              </p:cNvSpPr>
              <p:nvPr/>
            </p:nvSpPr>
            <p:spPr bwMode="auto">
              <a:xfrm rot="-501791">
                <a:off x="4556" y="1611"/>
                <a:ext cx="130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3199" name="Text Box 127"/>
              <p:cNvSpPr txBox="1">
                <a:spLocks noChangeArrowheads="1"/>
              </p:cNvSpPr>
              <p:nvPr/>
            </p:nvSpPr>
            <p:spPr bwMode="auto">
              <a:xfrm rot="-546389">
                <a:off x="4559" y="1673"/>
                <a:ext cx="124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-</a:t>
                </a:r>
              </a:p>
            </p:txBody>
          </p:sp>
          <p:sp>
            <p:nvSpPr>
              <p:cNvPr id="3200" name="Text Box 128"/>
              <p:cNvSpPr txBox="1">
                <a:spLocks noChangeArrowheads="1"/>
              </p:cNvSpPr>
              <p:nvPr/>
            </p:nvSpPr>
            <p:spPr bwMode="auto">
              <a:xfrm rot="-501791">
                <a:off x="4548" y="1474"/>
                <a:ext cx="134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" b="1">
                    <a:solidFill>
                      <a:schemeClr val="bg1"/>
                    </a:solidFill>
                  </a:rPr>
                  <a:t>÷</a:t>
                </a:r>
              </a:p>
            </p:txBody>
          </p:sp>
          <p:sp>
            <p:nvSpPr>
              <p:cNvPr id="3201" name="Text Box 129"/>
              <p:cNvSpPr txBox="1">
                <a:spLocks noChangeArrowheads="1"/>
              </p:cNvSpPr>
              <p:nvPr/>
            </p:nvSpPr>
            <p:spPr bwMode="auto">
              <a:xfrm rot="-476699">
                <a:off x="4554" y="1751"/>
                <a:ext cx="157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Enter</a:t>
                </a:r>
              </a:p>
            </p:txBody>
          </p:sp>
          <p:sp>
            <p:nvSpPr>
              <p:cNvPr id="3202" name="Text Box 130"/>
              <p:cNvSpPr txBox="1">
                <a:spLocks noChangeArrowheads="1"/>
              </p:cNvSpPr>
              <p:nvPr/>
            </p:nvSpPr>
            <p:spPr bwMode="auto">
              <a:xfrm rot="302873">
                <a:off x="4044" y="1420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 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-1</a:t>
                </a:r>
              </a:p>
            </p:txBody>
          </p:sp>
          <p:sp>
            <p:nvSpPr>
              <p:cNvPr id="3203" name="Text Box 131"/>
              <p:cNvSpPr txBox="1">
                <a:spLocks noChangeArrowheads="1"/>
              </p:cNvSpPr>
              <p:nvPr/>
            </p:nvSpPr>
            <p:spPr bwMode="auto">
              <a:xfrm rot="302873">
                <a:off x="4041" y="1485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3204" name="Text Box 132"/>
              <p:cNvSpPr txBox="1">
                <a:spLocks noChangeArrowheads="1"/>
              </p:cNvSpPr>
              <p:nvPr/>
            </p:nvSpPr>
            <p:spPr bwMode="auto">
              <a:xfrm rot="302873">
                <a:off x="4026" y="1549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LOG</a:t>
                </a:r>
              </a:p>
            </p:txBody>
          </p:sp>
          <p:sp>
            <p:nvSpPr>
              <p:cNvPr id="3205" name="Text Box 133"/>
              <p:cNvSpPr txBox="1">
                <a:spLocks noChangeArrowheads="1"/>
              </p:cNvSpPr>
              <p:nvPr/>
            </p:nvSpPr>
            <p:spPr bwMode="auto">
              <a:xfrm rot="302873">
                <a:off x="4035" y="1614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LN</a:t>
                </a:r>
              </a:p>
            </p:txBody>
          </p:sp>
          <p:sp>
            <p:nvSpPr>
              <p:cNvPr id="3206" name="Text Box 134"/>
              <p:cNvSpPr txBox="1">
                <a:spLocks noChangeArrowheads="1"/>
              </p:cNvSpPr>
              <p:nvPr/>
            </p:nvSpPr>
            <p:spPr bwMode="auto">
              <a:xfrm rot="302873">
                <a:off x="4023" y="1675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STO&gt;</a:t>
                </a:r>
              </a:p>
            </p:txBody>
          </p:sp>
          <p:sp>
            <p:nvSpPr>
              <p:cNvPr id="3207" name="Text Box 135"/>
              <p:cNvSpPr txBox="1">
                <a:spLocks noChangeArrowheads="1"/>
              </p:cNvSpPr>
              <p:nvPr/>
            </p:nvSpPr>
            <p:spPr bwMode="auto">
              <a:xfrm rot="302873">
                <a:off x="4029" y="1742"/>
                <a:ext cx="14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ON</a:t>
                </a:r>
              </a:p>
            </p:txBody>
          </p:sp>
          <p:sp>
            <p:nvSpPr>
              <p:cNvPr id="3208" name="Text Box 136"/>
              <p:cNvSpPr txBox="1">
                <a:spLocks noChangeArrowheads="1"/>
              </p:cNvSpPr>
              <p:nvPr/>
            </p:nvSpPr>
            <p:spPr bwMode="auto">
              <a:xfrm rot="302873">
                <a:off x="4160" y="1433"/>
                <a:ext cx="14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SIN</a:t>
                </a:r>
              </a:p>
            </p:txBody>
          </p:sp>
          <p:sp>
            <p:nvSpPr>
              <p:cNvPr id="3209" name="Text Box 137"/>
              <p:cNvSpPr txBox="1">
                <a:spLocks noChangeArrowheads="1"/>
              </p:cNvSpPr>
              <p:nvPr/>
            </p:nvSpPr>
            <p:spPr bwMode="auto">
              <a:xfrm rot="302873">
                <a:off x="4166" y="1519"/>
                <a:ext cx="12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,</a:t>
                </a:r>
              </a:p>
            </p:txBody>
          </p:sp>
          <p:sp>
            <p:nvSpPr>
              <p:cNvPr id="3210" name="Text Box 138"/>
              <p:cNvSpPr txBox="1">
                <a:spLocks noChangeArrowheads="1"/>
              </p:cNvSpPr>
              <p:nvPr/>
            </p:nvSpPr>
            <p:spPr bwMode="auto">
              <a:xfrm rot="-611125">
                <a:off x="4402" y="1366"/>
                <a:ext cx="162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VARS</a:t>
                </a:r>
              </a:p>
            </p:txBody>
          </p:sp>
          <p:sp>
            <p:nvSpPr>
              <p:cNvPr id="3211" name="Text Box 139"/>
              <p:cNvSpPr txBox="1">
                <a:spLocks noChangeArrowheads="1"/>
              </p:cNvSpPr>
              <p:nvPr/>
            </p:nvSpPr>
            <p:spPr bwMode="auto">
              <a:xfrm rot="-611125">
                <a:off x="4523" y="1351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CLEAR</a:t>
                </a:r>
              </a:p>
            </p:txBody>
          </p:sp>
          <p:sp>
            <p:nvSpPr>
              <p:cNvPr id="3212" name="Text Box 140"/>
              <p:cNvSpPr txBox="1">
                <a:spLocks noChangeArrowheads="1"/>
              </p:cNvSpPr>
              <p:nvPr/>
            </p:nvSpPr>
            <p:spPr bwMode="auto">
              <a:xfrm rot="-611125">
                <a:off x="4405" y="1437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TAN</a:t>
                </a:r>
              </a:p>
            </p:txBody>
          </p:sp>
          <p:sp>
            <p:nvSpPr>
              <p:cNvPr id="3213" name="Text Box 141"/>
              <p:cNvSpPr txBox="1">
                <a:spLocks noChangeArrowheads="1"/>
              </p:cNvSpPr>
              <p:nvPr/>
            </p:nvSpPr>
            <p:spPr bwMode="auto">
              <a:xfrm rot="15588875">
                <a:off x="4540" y="1422"/>
                <a:ext cx="12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&gt;</a:t>
                </a:r>
              </a:p>
            </p:txBody>
          </p:sp>
          <p:sp>
            <p:nvSpPr>
              <p:cNvPr id="3214" name="Text Box 142"/>
              <p:cNvSpPr txBox="1">
                <a:spLocks noChangeArrowheads="1"/>
              </p:cNvSpPr>
              <p:nvPr/>
            </p:nvSpPr>
            <p:spPr bwMode="auto">
              <a:xfrm rot="-611125">
                <a:off x="4422" y="1527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)</a:t>
                </a:r>
              </a:p>
            </p:txBody>
          </p:sp>
        </p:grpSp>
        <p:grpSp>
          <p:nvGrpSpPr>
            <p:cNvPr id="3215" name="Group 143"/>
            <p:cNvGrpSpPr>
              <a:grpSpLocks/>
            </p:cNvGrpSpPr>
            <p:nvPr/>
          </p:nvGrpSpPr>
          <p:grpSpPr bwMode="auto">
            <a:xfrm>
              <a:off x="985" y="994"/>
              <a:ext cx="118" cy="297"/>
              <a:chOff x="220" y="445"/>
              <a:chExt cx="119" cy="420"/>
            </a:xfrm>
          </p:grpSpPr>
          <p:sp>
            <p:nvSpPr>
              <p:cNvPr id="3216" name="Freeform 144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7" name="Line 145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8" name="Freeform 146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19" name="Freeform 147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0" name="Line 148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221" name="Group 149"/>
            <p:cNvGrpSpPr>
              <a:grpSpLocks/>
            </p:cNvGrpSpPr>
            <p:nvPr/>
          </p:nvGrpSpPr>
          <p:grpSpPr bwMode="auto">
            <a:xfrm flipH="1">
              <a:off x="1763" y="986"/>
              <a:ext cx="124" cy="297"/>
              <a:chOff x="220" y="445"/>
              <a:chExt cx="119" cy="420"/>
            </a:xfrm>
          </p:grpSpPr>
          <p:sp>
            <p:nvSpPr>
              <p:cNvPr id="3222" name="Freeform 150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3" name="Line 151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4" name="Freeform 152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5" name="Freeform 153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26" name="Line 154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98" name="Line 226"/>
          <p:cNvSpPr>
            <a:spLocks noChangeShapeType="1"/>
          </p:cNvSpPr>
          <p:nvPr/>
        </p:nvSpPr>
        <p:spPr bwMode="auto">
          <a:xfrm flipV="1">
            <a:off x="3409950" y="2171700"/>
            <a:ext cx="0" cy="32194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9" name="Text Box 227"/>
          <p:cNvSpPr txBox="1">
            <a:spLocks noChangeArrowheads="1"/>
          </p:cNvSpPr>
          <p:nvPr/>
        </p:nvSpPr>
        <p:spPr bwMode="auto">
          <a:xfrm rot="-684393">
            <a:off x="3117850" y="1560513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i="1">
                <a:solidFill>
                  <a:schemeClr val="bg1"/>
                </a:solidFill>
              </a:rPr>
              <a:t>click</a:t>
            </a:r>
          </a:p>
        </p:txBody>
      </p:sp>
      <p:sp>
        <p:nvSpPr>
          <p:cNvPr id="3300" name="Line 228"/>
          <p:cNvSpPr>
            <a:spLocks noChangeShapeType="1"/>
          </p:cNvSpPr>
          <p:nvPr/>
        </p:nvSpPr>
        <p:spPr bwMode="auto">
          <a:xfrm flipH="1">
            <a:off x="4505325" y="5076825"/>
            <a:ext cx="2438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3" name="Oval 231"/>
          <p:cNvSpPr>
            <a:spLocks noChangeArrowheads="1"/>
          </p:cNvSpPr>
          <p:nvPr/>
        </p:nvSpPr>
        <p:spPr bwMode="auto">
          <a:xfrm>
            <a:off x="6115050" y="6000750"/>
            <a:ext cx="581025" cy="174625"/>
          </a:xfrm>
          <a:prstGeom prst="ellipse">
            <a:avLst/>
          </a:prstGeom>
          <a:solidFill>
            <a:srgbClr val="032723"/>
          </a:solidFill>
          <a:ln w="9525">
            <a:solidFill>
              <a:srgbClr val="0539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4" name="Oval 232" descr="Dark vertical"/>
          <p:cNvSpPr>
            <a:spLocks noChangeArrowheads="1"/>
          </p:cNvSpPr>
          <p:nvPr/>
        </p:nvSpPr>
        <p:spPr bwMode="auto">
          <a:xfrm>
            <a:off x="6238875" y="6048375"/>
            <a:ext cx="323850" cy="69850"/>
          </a:xfrm>
          <a:prstGeom prst="ellipse">
            <a:avLst/>
          </a:prstGeom>
          <a:pattFill prst="dkVert">
            <a:fgClr>
              <a:srgbClr val="03272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6" name="AutoShape 234"/>
          <p:cNvSpPr>
            <a:spLocks noChangeArrowheads="1"/>
          </p:cNvSpPr>
          <p:nvPr/>
        </p:nvSpPr>
        <p:spPr bwMode="auto">
          <a:xfrm>
            <a:off x="4391025" y="6089650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7" name="AutoShape 235"/>
          <p:cNvSpPr>
            <a:spLocks noChangeArrowheads="1"/>
          </p:cNvSpPr>
          <p:nvPr/>
        </p:nvSpPr>
        <p:spPr bwMode="auto">
          <a:xfrm>
            <a:off x="4778375" y="6086475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8" name="AutoShape 236"/>
          <p:cNvSpPr>
            <a:spLocks noChangeArrowheads="1"/>
          </p:cNvSpPr>
          <p:nvPr/>
        </p:nvSpPr>
        <p:spPr bwMode="auto">
          <a:xfrm>
            <a:off x="5143500" y="6089650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09" name="AutoShape 237"/>
          <p:cNvSpPr>
            <a:spLocks noChangeArrowheads="1"/>
          </p:cNvSpPr>
          <p:nvPr/>
        </p:nvSpPr>
        <p:spPr bwMode="auto">
          <a:xfrm>
            <a:off x="5534025" y="6089650"/>
            <a:ext cx="276225" cy="1809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0" name="AutoShape 238" descr="Narrow vertical"/>
          <p:cNvSpPr>
            <a:spLocks noChangeArrowheads="1"/>
          </p:cNvSpPr>
          <p:nvPr/>
        </p:nvSpPr>
        <p:spPr bwMode="auto">
          <a:xfrm>
            <a:off x="5578475" y="612775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1" name="AutoShape 239" descr="Narrow vertical"/>
          <p:cNvSpPr>
            <a:spLocks noChangeArrowheads="1"/>
          </p:cNvSpPr>
          <p:nvPr/>
        </p:nvSpPr>
        <p:spPr bwMode="auto">
          <a:xfrm>
            <a:off x="5187950" y="612775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2" name="AutoShape 240" descr="Narrow vertical"/>
          <p:cNvSpPr>
            <a:spLocks noChangeArrowheads="1"/>
          </p:cNvSpPr>
          <p:nvPr/>
        </p:nvSpPr>
        <p:spPr bwMode="auto">
          <a:xfrm>
            <a:off x="4826000" y="613410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3" name="AutoShape 241" descr="Narrow vertical"/>
          <p:cNvSpPr>
            <a:spLocks noChangeArrowheads="1"/>
          </p:cNvSpPr>
          <p:nvPr/>
        </p:nvSpPr>
        <p:spPr bwMode="auto">
          <a:xfrm>
            <a:off x="4441825" y="6127750"/>
            <a:ext cx="180975" cy="104775"/>
          </a:xfrm>
          <a:prstGeom prst="roundRect">
            <a:avLst>
              <a:gd name="adj" fmla="val 16667"/>
            </a:avLst>
          </a:prstGeom>
          <a:pattFill prst="narVert">
            <a:fgClr>
              <a:srgbClr val="053933"/>
            </a:fgClr>
            <a:bgClr>
              <a:schemeClr val="tx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4" name="AutoShape 242"/>
          <p:cNvSpPr>
            <a:spLocks noChangeArrowheads="1"/>
          </p:cNvSpPr>
          <p:nvPr/>
        </p:nvSpPr>
        <p:spPr bwMode="auto">
          <a:xfrm rot="5400000">
            <a:off x="7548563" y="6134100"/>
            <a:ext cx="161925" cy="155575"/>
          </a:xfrm>
          <a:prstGeom prst="flowChartDelay">
            <a:avLst/>
          </a:prstGeom>
          <a:solidFill>
            <a:srgbClr val="0C1B22"/>
          </a:solidFill>
          <a:ln w="9525">
            <a:solidFill>
              <a:srgbClr val="0539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6" name="AutoShape 244"/>
          <p:cNvSpPr>
            <a:spLocks noChangeArrowheads="1"/>
          </p:cNvSpPr>
          <p:nvPr/>
        </p:nvSpPr>
        <p:spPr bwMode="auto">
          <a:xfrm>
            <a:off x="7580313" y="6162675"/>
            <a:ext cx="88900" cy="889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gradFill rotWithShape="1">
            <a:gsLst>
              <a:gs pos="0">
                <a:srgbClr val="7F7F7F"/>
              </a:gs>
              <a:gs pos="10501">
                <a:srgbClr val="FFFFFF"/>
              </a:gs>
              <a:gs pos="12001">
                <a:srgbClr val="1F1F1F"/>
              </a:gs>
              <a:gs pos="17000">
                <a:srgbClr val="CFCFCF"/>
              </a:gs>
              <a:gs pos="23500">
                <a:srgbClr val="CFCFCF"/>
              </a:gs>
              <a:gs pos="29000">
                <a:srgbClr val="636363"/>
              </a:gs>
              <a:gs pos="41001">
                <a:srgbClr val="FFFFFF"/>
              </a:gs>
              <a:gs pos="42000">
                <a:srgbClr val="1F1F1F"/>
              </a:gs>
              <a:gs pos="50000">
                <a:srgbClr val="FFFFFF"/>
              </a:gs>
              <a:gs pos="58000">
                <a:srgbClr val="1F1F1F"/>
              </a:gs>
              <a:gs pos="59000">
                <a:srgbClr val="FFFFFF"/>
              </a:gs>
              <a:gs pos="71000">
                <a:srgbClr val="636363"/>
              </a:gs>
              <a:gs pos="76500">
                <a:srgbClr val="CFCFCF"/>
              </a:gs>
              <a:gs pos="83000">
                <a:srgbClr val="CFCFCF"/>
              </a:gs>
              <a:gs pos="88000">
                <a:srgbClr val="1F1F1F"/>
              </a:gs>
              <a:gs pos="89500">
                <a:srgbClr val="FFFFFF"/>
              </a:gs>
              <a:gs pos="100000">
                <a:srgbClr val="7F7F7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7" name="Oval 245"/>
          <p:cNvSpPr>
            <a:spLocks noChangeArrowheads="1"/>
          </p:cNvSpPr>
          <p:nvPr/>
        </p:nvSpPr>
        <p:spPr bwMode="auto">
          <a:xfrm>
            <a:off x="7618413" y="6200775"/>
            <a:ext cx="9525" cy="9525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8" name="Rectangle 246"/>
          <p:cNvSpPr>
            <a:spLocks noChangeArrowheads="1"/>
          </p:cNvSpPr>
          <p:nvPr/>
        </p:nvSpPr>
        <p:spPr bwMode="auto">
          <a:xfrm>
            <a:off x="7477125" y="6032500"/>
            <a:ext cx="31115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19" name="Rectangle 247"/>
          <p:cNvSpPr>
            <a:spLocks noChangeArrowheads="1"/>
          </p:cNvSpPr>
          <p:nvPr/>
        </p:nvSpPr>
        <p:spPr bwMode="auto">
          <a:xfrm>
            <a:off x="7491413" y="6064250"/>
            <a:ext cx="6350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0" name="Rectangle 248"/>
          <p:cNvSpPr>
            <a:spLocks noChangeArrowheads="1"/>
          </p:cNvSpPr>
          <p:nvPr/>
        </p:nvSpPr>
        <p:spPr bwMode="auto">
          <a:xfrm>
            <a:off x="7594600" y="6064250"/>
            <a:ext cx="6350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1" name="Rectangle 249"/>
          <p:cNvSpPr>
            <a:spLocks noChangeArrowheads="1"/>
          </p:cNvSpPr>
          <p:nvPr/>
        </p:nvSpPr>
        <p:spPr bwMode="auto">
          <a:xfrm>
            <a:off x="7704138" y="6064250"/>
            <a:ext cx="63500" cy="190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23" name="Text Box 251"/>
          <p:cNvSpPr txBox="1">
            <a:spLocks noChangeArrowheads="1"/>
          </p:cNvSpPr>
          <p:nvPr/>
        </p:nvSpPr>
        <p:spPr bwMode="auto">
          <a:xfrm>
            <a:off x="4308475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1</a:t>
            </a:r>
          </a:p>
        </p:txBody>
      </p:sp>
      <p:sp>
        <p:nvSpPr>
          <p:cNvPr id="3325" name="Text Box 253"/>
          <p:cNvSpPr txBox="1">
            <a:spLocks noChangeArrowheads="1"/>
          </p:cNvSpPr>
          <p:nvPr/>
        </p:nvSpPr>
        <p:spPr bwMode="auto">
          <a:xfrm>
            <a:off x="4686300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2</a:t>
            </a:r>
          </a:p>
        </p:txBody>
      </p:sp>
      <p:sp>
        <p:nvSpPr>
          <p:cNvPr id="3326" name="Text Box 254"/>
          <p:cNvSpPr txBox="1">
            <a:spLocks noChangeArrowheads="1"/>
          </p:cNvSpPr>
          <p:nvPr/>
        </p:nvSpPr>
        <p:spPr bwMode="auto">
          <a:xfrm>
            <a:off x="5054600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3</a:t>
            </a:r>
          </a:p>
        </p:txBody>
      </p:sp>
      <p:sp>
        <p:nvSpPr>
          <p:cNvPr id="3327" name="Text Box 255"/>
          <p:cNvSpPr txBox="1">
            <a:spLocks noChangeArrowheads="1"/>
          </p:cNvSpPr>
          <p:nvPr/>
        </p:nvSpPr>
        <p:spPr bwMode="auto">
          <a:xfrm>
            <a:off x="5438775" y="5969000"/>
            <a:ext cx="430213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" b="1">
                <a:solidFill>
                  <a:schemeClr val="bg1"/>
                </a:solidFill>
              </a:rPr>
              <a:t>Channel 4</a:t>
            </a:r>
          </a:p>
        </p:txBody>
      </p:sp>
      <p:grpSp>
        <p:nvGrpSpPr>
          <p:cNvPr id="3329" name="Group 257"/>
          <p:cNvGrpSpPr>
            <a:grpSpLocks/>
          </p:cNvGrpSpPr>
          <p:nvPr/>
        </p:nvGrpSpPr>
        <p:grpSpPr bwMode="auto">
          <a:xfrm>
            <a:off x="5170488" y="5287963"/>
            <a:ext cx="3527425" cy="685800"/>
            <a:chOff x="3359" y="3331"/>
            <a:chExt cx="2120" cy="432"/>
          </a:xfrm>
        </p:grpSpPr>
        <p:grpSp>
          <p:nvGrpSpPr>
            <p:cNvPr id="3232" name="Group 160"/>
            <p:cNvGrpSpPr>
              <a:grpSpLocks/>
            </p:cNvGrpSpPr>
            <p:nvPr/>
          </p:nvGrpSpPr>
          <p:grpSpPr bwMode="auto">
            <a:xfrm>
              <a:off x="3467" y="3470"/>
              <a:ext cx="1296" cy="184"/>
              <a:chOff x="2798" y="2104"/>
              <a:chExt cx="1296" cy="184"/>
            </a:xfrm>
          </p:grpSpPr>
          <p:sp>
            <p:nvSpPr>
              <p:cNvPr id="3233" name="Rectangle 161"/>
              <p:cNvSpPr>
                <a:spLocks noChangeArrowheads="1"/>
              </p:cNvSpPr>
              <p:nvPr/>
            </p:nvSpPr>
            <p:spPr bwMode="auto">
              <a:xfrm>
                <a:off x="3190" y="2104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4" name="Rectangle 162"/>
              <p:cNvSpPr>
                <a:spLocks noChangeArrowheads="1"/>
              </p:cNvSpPr>
              <p:nvPr/>
            </p:nvSpPr>
            <p:spPr bwMode="auto">
              <a:xfrm>
                <a:off x="3294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5" name="Rectangle 163"/>
              <p:cNvSpPr>
                <a:spLocks noChangeArrowheads="1"/>
              </p:cNvSpPr>
              <p:nvPr/>
            </p:nvSpPr>
            <p:spPr bwMode="auto">
              <a:xfrm>
                <a:off x="3402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6" name="Rectangle 164"/>
              <p:cNvSpPr>
                <a:spLocks noChangeArrowheads="1"/>
              </p:cNvSpPr>
              <p:nvPr/>
            </p:nvSpPr>
            <p:spPr bwMode="auto">
              <a:xfrm>
                <a:off x="3506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7" name="Rectangle 165"/>
              <p:cNvSpPr>
                <a:spLocks noChangeArrowheads="1"/>
              </p:cNvSpPr>
              <p:nvPr/>
            </p:nvSpPr>
            <p:spPr bwMode="auto">
              <a:xfrm>
                <a:off x="3628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8" name="Rectangle 166"/>
              <p:cNvSpPr>
                <a:spLocks noChangeArrowheads="1"/>
              </p:cNvSpPr>
              <p:nvPr/>
            </p:nvSpPr>
            <p:spPr bwMode="auto">
              <a:xfrm>
                <a:off x="3732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39" name="Rectangle 167"/>
              <p:cNvSpPr>
                <a:spLocks noChangeArrowheads="1"/>
              </p:cNvSpPr>
              <p:nvPr/>
            </p:nvSpPr>
            <p:spPr bwMode="auto">
              <a:xfrm>
                <a:off x="3830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0" name="Rectangle 168"/>
              <p:cNvSpPr>
                <a:spLocks noChangeArrowheads="1"/>
              </p:cNvSpPr>
              <p:nvPr/>
            </p:nvSpPr>
            <p:spPr bwMode="auto">
              <a:xfrm>
                <a:off x="3928" y="2110"/>
                <a:ext cx="104" cy="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1" name="Rectangle 169"/>
              <p:cNvSpPr>
                <a:spLocks noChangeArrowheads="1"/>
              </p:cNvSpPr>
              <p:nvPr/>
            </p:nvSpPr>
            <p:spPr bwMode="auto">
              <a:xfrm>
                <a:off x="3022" y="2106"/>
                <a:ext cx="76" cy="28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2" name="AutoShape 170"/>
              <p:cNvSpPr>
                <a:spLocks noChangeArrowheads="1"/>
              </p:cNvSpPr>
              <p:nvPr/>
            </p:nvSpPr>
            <p:spPr bwMode="auto">
              <a:xfrm>
                <a:off x="2798" y="2120"/>
                <a:ext cx="1296" cy="168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243" name="Group 171"/>
            <p:cNvGrpSpPr>
              <a:grpSpLocks/>
            </p:cNvGrpSpPr>
            <p:nvPr/>
          </p:nvGrpSpPr>
          <p:grpSpPr bwMode="auto">
            <a:xfrm>
              <a:off x="3359" y="3331"/>
              <a:ext cx="2120" cy="432"/>
              <a:chOff x="2170" y="3729"/>
              <a:chExt cx="2120" cy="432"/>
            </a:xfrm>
          </p:grpSpPr>
          <p:sp>
            <p:nvSpPr>
              <p:cNvPr id="3244" name="AutoShape 172"/>
              <p:cNvSpPr>
                <a:spLocks noChangeArrowheads="1"/>
              </p:cNvSpPr>
              <p:nvPr/>
            </p:nvSpPr>
            <p:spPr bwMode="auto">
              <a:xfrm rot="16200000">
                <a:off x="3986" y="3929"/>
                <a:ext cx="144" cy="96"/>
              </a:xfrm>
              <a:prstGeom prst="flowChartDelay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5" name="AutoShape 173"/>
              <p:cNvSpPr>
                <a:spLocks noChangeArrowheads="1"/>
              </p:cNvSpPr>
              <p:nvPr/>
            </p:nvSpPr>
            <p:spPr bwMode="auto">
              <a:xfrm>
                <a:off x="2386" y="3953"/>
                <a:ext cx="1456" cy="80"/>
              </a:xfrm>
              <a:prstGeom prst="flowChartAlternateProcess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6" name="AutoShape 174"/>
              <p:cNvSpPr>
                <a:spLocks noChangeArrowheads="1"/>
              </p:cNvSpPr>
              <p:nvPr/>
            </p:nvSpPr>
            <p:spPr bwMode="auto">
              <a:xfrm>
                <a:off x="2170" y="3729"/>
                <a:ext cx="280" cy="344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47" name="AutoShape 175"/>
              <p:cNvSpPr>
                <a:spLocks noChangeArrowheads="1"/>
              </p:cNvSpPr>
              <p:nvPr/>
            </p:nvSpPr>
            <p:spPr bwMode="auto">
              <a:xfrm>
                <a:off x="3498" y="3857"/>
                <a:ext cx="168" cy="160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3248" name="AutoShape 176"/>
              <p:cNvSpPr>
                <a:spLocks noChangeArrowheads="1"/>
              </p:cNvSpPr>
              <p:nvPr/>
            </p:nvSpPr>
            <p:spPr bwMode="auto">
              <a:xfrm>
                <a:off x="3962" y="4033"/>
                <a:ext cx="328" cy="56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49" name="AutoShape 177"/>
              <p:cNvSpPr>
                <a:spLocks noChangeArrowheads="1"/>
              </p:cNvSpPr>
              <p:nvPr/>
            </p:nvSpPr>
            <p:spPr bwMode="auto">
              <a:xfrm>
                <a:off x="2170" y="4033"/>
                <a:ext cx="1984" cy="128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0" name="Line 178"/>
              <p:cNvSpPr>
                <a:spLocks noChangeShapeType="1"/>
              </p:cNvSpPr>
              <p:nvPr/>
            </p:nvSpPr>
            <p:spPr bwMode="auto">
              <a:xfrm>
                <a:off x="2178" y="4049"/>
                <a:ext cx="2088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333" name="Group 261"/>
          <p:cNvGrpSpPr>
            <a:grpSpLocks/>
          </p:cNvGrpSpPr>
          <p:nvPr/>
        </p:nvGrpSpPr>
        <p:grpSpPr bwMode="auto">
          <a:xfrm>
            <a:off x="3860800" y="1479550"/>
            <a:ext cx="1030288" cy="1611313"/>
            <a:chOff x="2432" y="932"/>
            <a:chExt cx="649" cy="1015"/>
          </a:xfrm>
        </p:grpSpPr>
        <p:sp>
          <p:nvSpPr>
            <p:cNvPr id="3334" name="Rectangle 262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3335" name="Rectangle 263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6" name="Rectangle 264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7" name="Rectangle 265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8" name="Rectangle 266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39" name="Rectangle 267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0" name="Rectangle 268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1" name="AutoShape 269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42" name="Text Box 270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3825" y="47625"/>
            <a:ext cx="6748463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2:</a:t>
            </a:r>
            <a:r>
              <a:rPr lang="en-US" altLang="en-US">
                <a:solidFill>
                  <a:schemeClr val="bg1"/>
                </a:solidFill>
              </a:rPr>
              <a:t> Obtain the green plastic </a:t>
            </a:r>
            <a:r>
              <a:rPr lang="en-US" altLang="en-US" u="sng">
                <a:solidFill>
                  <a:schemeClr val="bg1"/>
                </a:solidFill>
              </a:rPr>
              <a:t>LabPro </a:t>
            </a:r>
            <a:r>
              <a:rPr lang="en-US" altLang="en-US">
                <a:solidFill>
                  <a:schemeClr val="bg1"/>
                </a:solidFill>
              </a:rPr>
              <a:t>data platform and slide the calculator and holder from the bottom to the top of the </a:t>
            </a:r>
            <a:r>
              <a:rPr lang="en-US" altLang="en-US" u="sng">
                <a:solidFill>
                  <a:schemeClr val="bg1"/>
                </a:solidFill>
              </a:rPr>
              <a:t>LabPro </a:t>
            </a:r>
            <a:r>
              <a:rPr lang="en-US" altLang="en-US">
                <a:solidFill>
                  <a:schemeClr val="bg1"/>
                </a:solidFill>
              </a:rPr>
              <a:t>(where there are buttons) until it clicks thus locking the calculator in place.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4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2.22222E-6 -0.35139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32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-0.0927 0.0007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33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3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32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9" grpId="0"/>
      <p:bldP spid="329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Walnut"/>
          <p:cNvSpPr>
            <a:spLocks noChangeArrowheads="1"/>
          </p:cNvSpPr>
          <p:nvPr/>
        </p:nvSpPr>
        <p:spPr bwMode="auto">
          <a:xfrm>
            <a:off x="-701675" y="1176338"/>
            <a:ext cx="11811000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95463" y="123666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Top View</a:t>
            </a:r>
          </a:p>
        </p:txBody>
      </p:sp>
      <p:sp>
        <p:nvSpPr>
          <p:cNvPr id="1331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13317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03550" y="64912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1622425" y="1703388"/>
            <a:ext cx="1473200" cy="2824162"/>
            <a:chOff x="1022" y="1073"/>
            <a:chExt cx="928" cy="1779"/>
          </a:xfrm>
        </p:grpSpPr>
        <p:sp>
          <p:nvSpPr>
            <p:cNvPr id="13321" name="Freeform 9"/>
            <p:cNvSpPr>
              <a:spLocks/>
            </p:cNvSpPr>
            <p:nvPr/>
          </p:nvSpPr>
          <p:spPr bwMode="auto">
            <a:xfrm>
              <a:off x="1032" y="1082"/>
              <a:ext cx="907" cy="241"/>
            </a:xfrm>
            <a:custGeom>
              <a:avLst/>
              <a:gdLst>
                <a:gd name="T0" fmla="*/ 17 w 837"/>
                <a:gd name="T1" fmla="*/ 189 h 316"/>
                <a:gd name="T2" fmla="*/ 53 w 837"/>
                <a:gd name="T3" fmla="*/ 57 h 316"/>
                <a:gd name="T4" fmla="*/ 210 w 837"/>
                <a:gd name="T5" fmla="*/ 16 h 316"/>
                <a:gd name="T6" fmla="*/ 405 w 837"/>
                <a:gd name="T7" fmla="*/ 0 h 316"/>
                <a:gd name="T8" fmla="*/ 639 w 837"/>
                <a:gd name="T9" fmla="*/ 19 h 316"/>
                <a:gd name="T10" fmla="*/ 789 w 837"/>
                <a:gd name="T11" fmla="*/ 60 h 316"/>
                <a:gd name="T12" fmla="*/ 815 w 837"/>
                <a:gd name="T13" fmla="*/ 183 h 316"/>
                <a:gd name="T14" fmla="*/ 765 w 837"/>
                <a:gd name="T15" fmla="*/ 208 h 316"/>
                <a:gd name="T16" fmla="*/ 384 w 837"/>
                <a:gd name="T17" fmla="*/ 307 h 316"/>
                <a:gd name="T18" fmla="*/ 156 w 837"/>
                <a:gd name="T19" fmla="*/ 264 h 316"/>
                <a:gd name="T20" fmla="*/ 17 w 837"/>
                <a:gd name="T21" fmla="*/ 18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7" h="316">
                  <a:moveTo>
                    <a:pt x="17" y="189"/>
                  </a:moveTo>
                  <a:cubicBezTo>
                    <a:pt x="0" y="155"/>
                    <a:pt x="21" y="86"/>
                    <a:pt x="53" y="57"/>
                  </a:cubicBezTo>
                  <a:cubicBezTo>
                    <a:pt x="85" y="28"/>
                    <a:pt x="151" y="25"/>
                    <a:pt x="210" y="16"/>
                  </a:cubicBezTo>
                  <a:cubicBezTo>
                    <a:pt x="269" y="7"/>
                    <a:pt x="334" y="0"/>
                    <a:pt x="405" y="0"/>
                  </a:cubicBezTo>
                  <a:cubicBezTo>
                    <a:pt x="476" y="0"/>
                    <a:pt x="575" y="9"/>
                    <a:pt x="639" y="19"/>
                  </a:cubicBezTo>
                  <a:cubicBezTo>
                    <a:pt x="703" y="29"/>
                    <a:pt x="760" y="33"/>
                    <a:pt x="789" y="60"/>
                  </a:cubicBezTo>
                  <a:cubicBezTo>
                    <a:pt x="818" y="87"/>
                    <a:pt x="819" y="158"/>
                    <a:pt x="815" y="183"/>
                  </a:cubicBezTo>
                  <a:cubicBezTo>
                    <a:pt x="811" y="208"/>
                    <a:pt x="837" y="187"/>
                    <a:pt x="765" y="208"/>
                  </a:cubicBezTo>
                  <a:cubicBezTo>
                    <a:pt x="693" y="229"/>
                    <a:pt x="485" y="298"/>
                    <a:pt x="384" y="307"/>
                  </a:cubicBezTo>
                  <a:cubicBezTo>
                    <a:pt x="283" y="316"/>
                    <a:pt x="217" y="283"/>
                    <a:pt x="156" y="264"/>
                  </a:cubicBezTo>
                  <a:cubicBezTo>
                    <a:pt x="95" y="245"/>
                    <a:pt x="34" y="223"/>
                    <a:pt x="17" y="189"/>
                  </a:cubicBezTo>
                  <a:close/>
                </a:path>
              </a:pathLst>
            </a:custGeom>
            <a:gradFill rotWithShape="1">
              <a:gsLst>
                <a:gs pos="0">
                  <a:srgbClr val="16323E"/>
                </a:gs>
                <a:gs pos="100000">
                  <a:srgbClr val="0C1B2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Freeform 10"/>
            <p:cNvSpPr>
              <a:spLocks/>
            </p:cNvSpPr>
            <p:nvPr/>
          </p:nvSpPr>
          <p:spPr bwMode="auto">
            <a:xfrm>
              <a:off x="1109" y="1316"/>
              <a:ext cx="728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19050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Freeform 11"/>
            <p:cNvSpPr>
              <a:spLocks/>
            </p:cNvSpPr>
            <p:nvPr/>
          </p:nvSpPr>
          <p:spPr bwMode="auto">
            <a:xfrm>
              <a:off x="1091" y="1323"/>
              <a:ext cx="729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28575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auto">
            <a:xfrm>
              <a:off x="1048" y="1235"/>
              <a:ext cx="876" cy="1597"/>
            </a:xfrm>
            <a:custGeom>
              <a:avLst/>
              <a:gdLst>
                <a:gd name="T0" fmla="*/ 0 w 808"/>
                <a:gd name="T1" fmla="*/ 0 h 1928"/>
                <a:gd name="T2" fmla="*/ 800 w 808"/>
                <a:gd name="T3" fmla="*/ 0 h 1928"/>
                <a:gd name="T4" fmla="*/ 808 w 808"/>
                <a:gd name="T5" fmla="*/ 944 h 1928"/>
                <a:gd name="T6" fmla="*/ 808 w 808"/>
                <a:gd name="T7" fmla="*/ 1864 h 1928"/>
                <a:gd name="T8" fmla="*/ 688 w 808"/>
                <a:gd name="T9" fmla="*/ 1928 h 1928"/>
                <a:gd name="T10" fmla="*/ 144 w 808"/>
                <a:gd name="T11" fmla="*/ 1928 h 1928"/>
                <a:gd name="T12" fmla="*/ 0 w 808"/>
                <a:gd name="T13" fmla="*/ 1840 h 1928"/>
                <a:gd name="T14" fmla="*/ 8 w 808"/>
                <a:gd name="T15" fmla="*/ 552 h 1928"/>
                <a:gd name="T16" fmla="*/ 0 w 808"/>
                <a:gd name="T17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8" h="1928">
                  <a:moveTo>
                    <a:pt x="0" y="0"/>
                  </a:moveTo>
                  <a:lnTo>
                    <a:pt x="800" y="0"/>
                  </a:lnTo>
                  <a:lnTo>
                    <a:pt x="808" y="944"/>
                  </a:lnTo>
                  <a:lnTo>
                    <a:pt x="808" y="1864"/>
                  </a:lnTo>
                  <a:lnTo>
                    <a:pt x="688" y="1928"/>
                  </a:lnTo>
                  <a:lnTo>
                    <a:pt x="144" y="1928"/>
                  </a:lnTo>
                  <a:lnTo>
                    <a:pt x="0" y="1840"/>
                  </a:lnTo>
                  <a:lnTo>
                    <a:pt x="8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1B22">
                <a:alpha val="9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1221" y="1323"/>
              <a:ext cx="530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1317" y="1351"/>
              <a:ext cx="342" cy="111"/>
            </a:xfrm>
            <a:prstGeom prst="ellipse">
              <a:avLst/>
            </a:prstGeom>
            <a:solidFill>
              <a:srgbClr val="96BBC4"/>
            </a:solidFill>
            <a:ln w="9525">
              <a:solidFill>
                <a:srgbClr val="96BBC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auto">
            <a:xfrm>
              <a:off x="1022" y="1162"/>
              <a:ext cx="147" cy="1670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auto">
            <a:xfrm flipH="1">
              <a:off x="1777" y="1145"/>
              <a:ext cx="173" cy="1707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Text Box 17"/>
            <p:cNvSpPr txBox="1">
              <a:spLocks noChangeArrowheads="1"/>
            </p:cNvSpPr>
            <p:nvPr/>
          </p:nvSpPr>
          <p:spPr bwMode="auto">
            <a:xfrm>
              <a:off x="1346" y="1333"/>
              <a:ext cx="2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00" b="1"/>
                <a:t>VERNIER</a:t>
              </a:r>
            </a:p>
            <a:p>
              <a:pPr algn="ctr"/>
              <a:r>
                <a:rPr lang="en-US" altLang="en-US" sz="600" b="1">
                  <a:solidFill>
                    <a:schemeClr val="bg1"/>
                  </a:solidFill>
                </a:rPr>
                <a:t>LabPro</a:t>
              </a:r>
            </a:p>
          </p:txBody>
        </p:sp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1351" y="1073"/>
              <a:ext cx="257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Quick Setup</a:t>
              </a:r>
            </a:p>
          </p:txBody>
        </p:sp>
        <p:sp>
          <p:nvSpPr>
            <p:cNvPr id="13331" name="Text Box 19"/>
            <p:cNvSpPr txBox="1">
              <a:spLocks noChangeArrowheads="1"/>
            </p:cNvSpPr>
            <p:nvPr/>
          </p:nvSpPr>
          <p:spPr bwMode="auto">
            <a:xfrm>
              <a:off x="1620" y="1094"/>
              <a:ext cx="23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Start/Stop</a:t>
              </a:r>
            </a:p>
          </p:txBody>
        </p:sp>
        <p:sp>
          <p:nvSpPr>
            <p:cNvPr id="13332" name="Oval 20"/>
            <p:cNvSpPr>
              <a:spLocks noChangeArrowheads="1"/>
            </p:cNvSpPr>
            <p:nvPr/>
          </p:nvSpPr>
          <p:spPr bwMode="auto">
            <a:xfrm>
              <a:off x="1655" y="1165"/>
              <a:ext cx="178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33" name="Oval 21"/>
            <p:cNvSpPr>
              <a:spLocks noChangeArrowheads="1"/>
            </p:cNvSpPr>
            <p:nvPr/>
          </p:nvSpPr>
          <p:spPr bwMode="auto">
            <a:xfrm>
              <a:off x="1404" y="1141"/>
              <a:ext cx="177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34" name="Oval 22"/>
            <p:cNvSpPr>
              <a:spLocks noChangeArrowheads="1"/>
            </p:cNvSpPr>
            <p:nvPr/>
          </p:nvSpPr>
          <p:spPr bwMode="auto">
            <a:xfrm>
              <a:off x="1152" y="1162"/>
              <a:ext cx="178" cy="36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335" name="Text Box 23"/>
            <p:cNvSpPr txBox="1">
              <a:spLocks noChangeArrowheads="1"/>
            </p:cNvSpPr>
            <p:nvPr/>
          </p:nvSpPr>
          <p:spPr bwMode="auto">
            <a:xfrm>
              <a:off x="1135" y="1097"/>
              <a:ext cx="21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1408" y="2661"/>
              <a:ext cx="221" cy="10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7" name="Freeform 25"/>
            <p:cNvSpPr>
              <a:spLocks/>
            </p:cNvSpPr>
            <p:nvPr/>
          </p:nvSpPr>
          <p:spPr bwMode="auto">
            <a:xfrm>
              <a:off x="1283" y="2636"/>
              <a:ext cx="425" cy="125"/>
            </a:xfrm>
            <a:custGeom>
              <a:avLst/>
              <a:gdLst>
                <a:gd name="T0" fmla="*/ 0 w 392"/>
                <a:gd name="T1" fmla="*/ 15 h 150"/>
                <a:gd name="T2" fmla="*/ 32 w 392"/>
                <a:gd name="T3" fmla="*/ 150 h 150"/>
                <a:gd name="T4" fmla="*/ 33 w 392"/>
                <a:gd name="T5" fmla="*/ 43 h 150"/>
                <a:gd name="T6" fmla="*/ 65 w 392"/>
                <a:gd name="T7" fmla="*/ 43 h 150"/>
                <a:gd name="T8" fmla="*/ 63 w 392"/>
                <a:gd name="T9" fmla="*/ 144 h 150"/>
                <a:gd name="T10" fmla="*/ 138 w 392"/>
                <a:gd name="T11" fmla="*/ 40 h 150"/>
                <a:gd name="T12" fmla="*/ 351 w 392"/>
                <a:gd name="T13" fmla="*/ 39 h 150"/>
                <a:gd name="T14" fmla="*/ 365 w 392"/>
                <a:gd name="T15" fmla="*/ 25 h 150"/>
                <a:gd name="T16" fmla="*/ 392 w 392"/>
                <a:gd name="T17" fmla="*/ 25 h 150"/>
                <a:gd name="T18" fmla="*/ 363 w 392"/>
                <a:gd name="T19" fmla="*/ 15 h 150"/>
                <a:gd name="T20" fmla="*/ 345 w 392"/>
                <a:gd name="T21" fmla="*/ 7 h 150"/>
                <a:gd name="T22" fmla="*/ 126 w 392"/>
                <a:gd name="T23" fmla="*/ 7 h 150"/>
                <a:gd name="T24" fmla="*/ 74 w 392"/>
                <a:gd name="T25" fmla="*/ 7 h 150"/>
                <a:gd name="T26" fmla="*/ 51 w 392"/>
                <a:gd name="T27" fmla="*/ 0 h 150"/>
                <a:gd name="T28" fmla="*/ 0 w 392"/>
                <a:gd name="T29" fmla="*/ 1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2" h="150">
                  <a:moveTo>
                    <a:pt x="0" y="15"/>
                  </a:moveTo>
                  <a:lnTo>
                    <a:pt x="32" y="150"/>
                  </a:lnTo>
                  <a:lnTo>
                    <a:pt x="33" y="43"/>
                  </a:lnTo>
                  <a:lnTo>
                    <a:pt x="65" y="43"/>
                  </a:lnTo>
                  <a:lnTo>
                    <a:pt x="63" y="144"/>
                  </a:lnTo>
                  <a:cubicBezTo>
                    <a:pt x="98" y="34"/>
                    <a:pt x="63" y="40"/>
                    <a:pt x="138" y="40"/>
                  </a:cubicBezTo>
                  <a:lnTo>
                    <a:pt x="351" y="39"/>
                  </a:lnTo>
                  <a:lnTo>
                    <a:pt x="365" y="25"/>
                  </a:lnTo>
                  <a:lnTo>
                    <a:pt x="392" y="25"/>
                  </a:lnTo>
                  <a:lnTo>
                    <a:pt x="363" y="15"/>
                  </a:lnTo>
                  <a:lnTo>
                    <a:pt x="345" y="7"/>
                  </a:lnTo>
                  <a:lnTo>
                    <a:pt x="126" y="7"/>
                  </a:lnTo>
                  <a:lnTo>
                    <a:pt x="74" y="7"/>
                  </a:lnTo>
                  <a:lnTo>
                    <a:pt x="5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1358" y="2634"/>
              <a:ext cx="61" cy="4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Text Box 27"/>
            <p:cNvSpPr txBox="1">
              <a:spLocks noChangeArrowheads="1"/>
            </p:cNvSpPr>
            <p:nvPr/>
          </p:nvSpPr>
          <p:spPr bwMode="auto">
            <a:xfrm>
              <a:off x="1367" y="2677"/>
              <a:ext cx="28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" b="1">
                  <a:solidFill>
                    <a:schemeClr val="bg1"/>
                  </a:solidFill>
                </a:rPr>
                <a:t>Vernier</a:t>
              </a:r>
            </a:p>
          </p:txBody>
        </p:sp>
      </p:grpSp>
      <p:grpSp>
        <p:nvGrpSpPr>
          <p:cNvPr id="13340" name="Group 28"/>
          <p:cNvGrpSpPr>
            <a:grpSpLocks/>
          </p:cNvGrpSpPr>
          <p:nvPr/>
        </p:nvGrpSpPr>
        <p:grpSpPr bwMode="auto">
          <a:xfrm>
            <a:off x="1466850" y="5943600"/>
            <a:ext cx="3857625" cy="495300"/>
            <a:chOff x="924" y="3744"/>
            <a:chExt cx="2430" cy="312"/>
          </a:xfrm>
        </p:grpSpPr>
        <p:sp>
          <p:nvSpPr>
            <p:cNvPr id="13341" name="Oval 29"/>
            <p:cNvSpPr>
              <a:spLocks noChangeArrowheads="1"/>
            </p:cNvSpPr>
            <p:nvPr/>
          </p:nvSpPr>
          <p:spPr bwMode="auto">
            <a:xfrm rot="-1280571">
              <a:off x="938" y="3771"/>
              <a:ext cx="97" cy="65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 rot="-1280571">
              <a:off x="977" y="3761"/>
              <a:ext cx="110" cy="76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3" name="Rectangle 31"/>
            <p:cNvSpPr>
              <a:spLocks noChangeArrowheads="1"/>
            </p:cNvSpPr>
            <p:nvPr/>
          </p:nvSpPr>
          <p:spPr bwMode="auto">
            <a:xfrm>
              <a:off x="1230" y="3744"/>
              <a:ext cx="1890" cy="56"/>
            </a:xfrm>
            <a:prstGeom prst="rect">
              <a:avLst/>
            </a:prstGeom>
            <a:solidFill>
              <a:srgbClr val="053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4" name="Freeform 32"/>
            <p:cNvSpPr>
              <a:spLocks/>
            </p:cNvSpPr>
            <p:nvPr/>
          </p:nvSpPr>
          <p:spPr bwMode="auto">
            <a:xfrm>
              <a:off x="924" y="3771"/>
              <a:ext cx="2430" cy="285"/>
            </a:xfrm>
            <a:custGeom>
              <a:avLst/>
              <a:gdLst>
                <a:gd name="T0" fmla="*/ 2415 w 2430"/>
                <a:gd name="T1" fmla="*/ 6 h 285"/>
                <a:gd name="T2" fmla="*/ 2430 w 2430"/>
                <a:gd name="T3" fmla="*/ 285 h 285"/>
                <a:gd name="T4" fmla="*/ 0 w 2430"/>
                <a:gd name="T5" fmla="*/ 285 h 285"/>
                <a:gd name="T6" fmla="*/ 0 w 2430"/>
                <a:gd name="T7" fmla="*/ 66 h 285"/>
                <a:gd name="T8" fmla="*/ 162 w 2430"/>
                <a:gd name="T9" fmla="*/ 0 h 285"/>
                <a:gd name="T10" fmla="*/ 2415 w 2430"/>
                <a:gd name="T11" fmla="*/ 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0" h="285">
                  <a:moveTo>
                    <a:pt x="2415" y="6"/>
                  </a:moveTo>
                  <a:lnTo>
                    <a:pt x="2430" y="285"/>
                  </a:lnTo>
                  <a:lnTo>
                    <a:pt x="0" y="285"/>
                  </a:lnTo>
                  <a:lnTo>
                    <a:pt x="0" y="66"/>
                  </a:lnTo>
                  <a:lnTo>
                    <a:pt x="162" y="0"/>
                  </a:lnTo>
                  <a:lnTo>
                    <a:pt x="2415" y="6"/>
                  </a:lnTo>
                  <a:close/>
                </a:path>
              </a:pathLst>
            </a:custGeom>
            <a:gradFill rotWithShape="1">
              <a:gsLst>
                <a:gs pos="0">
                  <a:srgbClr val="053933"/>
                </a:gs>
                <a:gs pos="100000">
                  <a:srgbClr val="03272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2238" y="3798"/>
              <a:ext cx="366" cy="110"/>
            </a:xfrm>
            <a:prstGeom prst="ellipse">
              <a:avLst/>
            </a:prstGeom>
            <a:solidFill>
              <a:srgbClr val="032723"/>
            </a:solidFill>
            <a:ln w="9525">
              <a:solidFill>
                <a:srgbClr val="053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6" name="Oval 34" descr="Dark vertical"/>
            <p:cNvSpPr>
              <a:spLocks noChangeArrowheads="1"/>
            </p:cNvSpPr>
            <p:nvPr/>
          </p:nvSpPr>
          <p:spPr bwMode="auto">
            <a:xfrm>
              <a:off x="2316" y="3828"/>
              <a:ext cx="204" cy="44"/>
            </a:xfrm>
            <a:prstGeom prst="ellipse">
              <a:avLst/>
            </a:prstGeom>
            <a:pattFill prst="dkVert">
              <a:fgClr>
                <a:srgbClr val="03272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7" name="AutoShape 35"/>
            <p:cNvSpPr>
              <a:spLocks noChangeArrowheads="1"/>
            </p:cNvSpPr>
            <p:nvPr/>
          </p:nvSpPr>
          <p:spPr bwMode="auto">
            <a:xfrm>
              <a:off x="1152" y="3854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8" name="AutoShape 36"/>
            <p:cNvSpPr>
              <a:spLocks noChangeArrowheads="1"/>
            </p:cNvSpPr>
            <p:nvPr/>
          </p:nvSpPr>
          <p:spPr bwMode="auto">
            <a:xfrm>
              <a:off x="1396" y="3852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9" name="AutoShape 37"/>
            <p:cNvSpPr>
              <a:spLocks noChangeArrowheads="1"/>
            </p:cNvSpPr>
            <p:nvPr/>
          </p:nvSpPr>
          <p:spPr bwMode="auto">
            <a:xfrm>
              <a:off x="1626" y="3854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0" name="AutoShape 38"/>
            <p:cNvSpPr>
              <a:spLocks noChangeArrowheads="1"/>
            </p:cNvSpPr>
            <p:nvPr/>
          </p:nvSpPr>
          <p:spPr bwMode="auto">
            <a:xfrm>
              <a:off x="1872" y="3854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1" name="AutoShape 39" descr="Narrow vertical"/>
            <p:cNvSpPr>
              <a:spLocks noChangeArrowheads="1"/>
            </p:cNvSpPr>
            <p:nvPr/>
          </p:nvSpPr>
          <p:spPr bwMode="auto">
            <a:xfrm>
              <a:off x="1900" y="3878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2" name="AutoShape 40" descr="Narrow vertical"/>
            <p:cNvSpPr>
              <a:spLocks noChangeArrowheads="1"/>
            </p:cNvSpPr>
            <p:nvPr/>
          </p:nvSpPr>
          <p:spPr bwMode="auto">
            <a:xfrm>
              <a:off x="1654" y="3878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3" name="AutoShape 41" descr="Narrow vertical"/>
            <p:cNvSpPr>
              <a:spLocks noChangeArrowheads="1"/>
            </p:cNvSpPr>
            <p:nvPr/>
          </p:nvSpPr>
          <p:spPr bwMode="auto">
            <a:xfrm>
              <a:off x="1426" y="3882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4" name="AutoShape 42" descr="Narrow vertical"/>
            <p:cNvSpPr>
              <a:spLocks noChangeArrowheads="1"/>
            </p:cNvSpPr>
            <p:nvPr/>
          </p:nvSpPr>
          <p:spPr bwMode="auto">
            <a:xfrm>
              <a:off x="1184" y="3878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5" name="AutoShape 43"/>
            <p:cNvSpPr>
              <a:spLocks noChangeArrowheads="1"/>
            </p:cNvSpPr>
            <p:nvPr/>
          </p:nvSpPr>
          <p:spPr bwMode="auto">
            <a:xfrm rot="5400000">
              <a:off x="3141" y="3882"/>
              <a:ext cx="102" cy="98"/>
            </a:xfrm>
            <a:prstGeom prst="flowChartDelay">
              <a:avLst/>
            </a:prstGeom>
            <a:solidFill>
              <a:srgbClr val="0C1B22"/>
            </a:solidFill>
            <a:ln w="9525">
              <a:solidFill>
                <a:srgbClr val="0539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6" name="AutoShape 44"/>
            <p:cNvSpPr>
              <a:spLocks noChangeArrowheads="1"/>
            </p:cNvSpPr>
            <p:nvPr/>
          </p:nvSpPr>
          <p:spPr bwMode="auto">
            <a:xfrm>
              <a:off x="3161" y="3900"/>
              <a:ext cx="56" cy="5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7F7F7F"/>
                </a:gs>
                <a:gs pos="10501">
                  <a:srgbClr val="FFFFFF"/>
                </a:gs>
                <a:gs pos="12001">
                  <a:srgbClr val="1F1F1F"/>
                </a:gs>
                <a:gs pos="17000">
                  <a:srgbClr val="CFCFCF"/>
                </a:gs>
                <a:gs pos="23500">
                  <a:srgbClr val="CFCFCF"/>
                </a:gs>
                <a:gs pos="29000">
                  <a:srgbClr val="636363"/>
                </a:gs>
                <a:gs pos="41001">
                  <a:srgbClr val="FFFFFF"/>
                </a:gs>
                <a:gs pos="42000">
                  <a:srgbClr val="1F1F1F"/>
                </a:gs>
                <a:gs pos="50000">
                  <a:srgbClr val="FFFFFF"/>
                </a:gs>
                <a:gs pos="58000">
                  <a:srgbClr val="1F1F1F"/>
                </a:gs>
                <a:gs pos="59000">
                  <a:srgbClr val="FFFFFF"/>
                </a:gs>
                <a:gs pos="71000">
                  <a:srgbClr val="636363"/>
                </a:gs>
                <a:gs pos="76500">
                  <a:srgbClr val="CFCFCF"/>
                </a:gs>
                <a:gs pos="83000">
                  <a:srgbClr val="CFCFCF"/>
                </a:gs>
                <a:gs pos="88000">
                  <a:srgbClr val="1F1F1F"/>
                </a:gs>
                <a:gs pos="89500">
                  <a:srgbClr val="FFFFFF"/>
                </a:gs>
                <a:gs pos="100000">
                  <a:srgbClr val="7F7F7F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7" name="Oval 45"/>
            <p:cNvSpPr>
              <a:spLocks noChangeArrowheads="1"/>
            </p:cNvSpPr>
            <p:nvPr/>
          </p:nvSpPr>
          <p:spPr bwMode="auto">
            <a:xfrm>
              <a:off x="3185" y="3924"/>
              <a:ext cx="6" cy="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8" name="Rectangle 46"/>
            <p:cNvSpPr>
              <a:spLocks noChangeArrowheads="1"/>
            </p:cNvSpPr>
            <p:nvPr/>
          </p:nvSpPr>
          <p:spPr bwMode="auto">
            <a:xfrm>
              <a:off x="3096" y="3818"/>
              <a:ext cx="196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3105" y="3838"/>
              <a:ext cx="40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3170" y="3838"/>
              <a:ext cx="40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1" name="Rectangle 49"/>
            <p:cNvSpPr>
              <a:spLocks noChangeArrowheads="1"/>
            </p:cNvSpPr>
            <p:nvPr/>
          </p:nvSpPr>
          <p:spPr bwMode="auto">
            <a:xfrm>
              <a:off x="3239" y="3838"/>
              <a:ext cx="40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62" name="Text Box 50"/>
            <p:cNvSpPr txBox="1">
              <a:spLocks noChangeArrowheads="1"/>
            </p:cNvSpPr>
            <p:nvPr/>
          </p:nvSpPr>
          <p:spPr bwMode="auto">
            <a:xfrm>
              <a:off x="1100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1</a:t>
              </a:r>
            </a:p>
          </p:txBody>
        </p:sp>
        <p:sp>
          <p:nvSpPr>
            <p:cNvPr id="13363" name="Text Box 51"/>
            <p:cNvSpPr txBox="1">
              <a:spLocks noChangeArrowheads="1"/>
            </p:cNvSpPr>
            <p:nvPr/>
          </p:nvSpPr>
          <p:spPr bwMode="auto">
            <a:xfrm>
              <a:off x="1338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2</a:t>
              </a:r>
            </a:p>
          </p:txBody>
        </p:sp>
        <p:sp>
          <p:nvSpPr>
            <p:cNvPr id="13364" name="Text Box 52"/>
            <p:cNvSpPr txBox="1">
              <a:spLocks noChangeArrowheads="1"/>
            </p:cNvSpPr>
            <p:nvPr/>
          </p:nvSpPr>
          <p:spPr bwMode="auto">
            <a:xfrm>
              <a:off x="1570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3</a:t>
              </a:r>
            </a:p>
          </p:txBody>
        </p:sp>
        <p:sp>
          <p:nvSpPr>
            <p:cNvPr id="13365" name="Text Box 53"/>
            <p:cNvSpPr txBox="1">
              <a:spLocks noChangeArrowheads="1"/>
            </p:cNvSpPr>
            <p:nvPr/>
          </p:nvSpPr>
          <p:spPr bwMode="auto">
            <a:xfrm>
              <a:off x="1812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4</a:t>
              </a:r>
            </a:p>
          </p:txBody>
        </p:sp>
      </p:grpSp>
      <p:grpSp>
        <p:nvGrpSpPr>
          <p:cNvPr id="13366" name="Group 54"/>
          <p:cNvGrpSpPr>
            <a:grpSpLocks/>
          </p:cNvGrpSpPr>
          <p:nvPr/>
        </p:nvGrpSpPr>
        <p:grpSpPr bwMode="auto">
          <a:xfrm>
            <a:off x="1779588" y="5316538"/>
            <a:ext cx="3527425" cy="685800"/>
            <a:chOff x="3359" y="3331"/>
            <a:chExt cx="2120" cy="432"/>
          </a:xfrm>
        </p:grpSpPr>
        <p:grpSp>
          <p:nvGrpSpPr>
            <p:cNvPr id="13367" name="Group 55"/>
            <p:cNvGrpSpPr>
              <a:grpSpLocks/>
            </p:cNvGrpSpPr>
            <p:nvPr/>
          </p:nvGrpSpPr>
          <p:grpSpPr bwMode="auto">
            <a:xfrm>
              <a:off x="3467" y="3470"/>
              <a:ext cx="1296" cy="184"/>
              <a:chOff x="2798" y="2104"/>
              <a:chExt cx="1296" cy="184"/>
            </a:xfrm>
          </p:grpSpPr>
          <p:sp>
            <p:nvSpPr>
              <p:cNvPr id="13368" name="Rectangle 56"/>
              <p:cNvSpPr>
                <a:spLocks noChangeArrowheads="1"/>
              </p:cNvSpPr>
              <p:nvPr/>
            </p:nvSpPr>
            <p:spPr bwMode="auto">
              <a:xfrm>
                <a:off x="3190" y="2104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9" name="Rectangle 57"/>
              <p:cNvSpPr>
                <a:spLocks noChangeArrowheads="1"/>
              </p:cNvSpPr>
              <p:nvPr/>
            </p:nvSpPr>
            <p:spPr bwMode="auto">
              <a:xfrm>
                <a:off x="3294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0" name="Rectangle 58"/>
              <p:cNvSpPr>
                <a:spLocks noChangeArrowheads="1"/>
              </p:cNvSpPr>
              <p:nvPr/>
            </p:nvSpPr>
            <p:spPr bwMode="auto">
              <a:xfrm>
                <a:off x="3402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1" name="Rectangle 59"/>
              <p:cNvSpPr>
                <a:spLocks noChangeArrowheads="1"/>
              </p:cNvSpPr>
              <p:nvPr/>
            </p:nvSpPr>
            <p:spPr bwMode="auto">
              <a:xfrm>
                <a:off x="3506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Rectangle 60"/>
              <p:cNvSpPr>
                <a:spLocks noChangeArrowheads="1"/>
              </p:cNvSpPr>
              <p:nvPr/>
            </p:nvSpPr>
            <p:spPr bwMode="auto">
              <a:xfrm>
                <a:off x="3628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Rectangle 61"/>
              <p:cNvSpPr>
                <a:spLocks noChangeArrowheads="1"/>
              </p:cNvSpPr>
              <p:nvPr/>
            </p:nvSpPr>
            <p:spPr bwMode="auto">
              <a:xfrm>
                <a:off x="3732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4" name="Rectangle 62"/>
              <p:cNvSpPr>
                <a:spLocks noChangeArrowheads="1"/>
              </p:cNvSpPr>
              <p:nvPr/>
            </p:nvSpPr>
            <p:spPr bwMode="auto">
              <a:xfrm>
                <a:off x="3830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5" name="Rectangle 63"/>
              <p:cNvSpPr>
                <a:spLocks noChangeArrowheads="1"/>
              </p:cNvSpPr>
              <p:nvPr/>
            </p:nvSpPr>
            <p:spPr bwMode="auto">
              <a:xfrm>
                <a:off x="3928" y="2110"/>
                <a:ext cx="104" cy="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6" name="Rectangle 64"/>
              <p:cNvSpPr>
                <a:spLocks noChangeArrowheads="1"/>
              </p:cNvSpPr>
              <p:nvPr/>
            </p:nvSpPr>
            <p:spPr bwMode="auto">
              <a:xfrm>
                <a:off x="3022" y="2106"/>
                <a:ext cx="76" cy="28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7" name="AutoShape 65"/>
              <p:cNvSpPr>
                <a:spLocks noChangeArrowheads="1"/>
              </p:cNvSpPr>
              <p:nvPr/>
            </p:nvSpPr>
            <p:spPr bwMode="auto">
              <a:xfrm>
                <a:off x="2798" y="2120"/>
                <a:ext cx="1296" cy="168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378" name="Group 66"/>
            <p:cNvGrpSpPr>
              <a:grpSpLocks/>
            </p:cNvGrpSpPr>
            <p:nvPr/>
          </p:nvGrpSpPr>
          <p:grpSpPr bwMode="auto">
            <a:xfrm>
              <a:off x="3359" y="3331"/>
              <a:ext cx="2120" cy="432"/>
              <a:chOff x="2170" y="3729"/>
              <a:chExt cx="2120" cy="432"/>
            </a:xfrm>
          </p:grpSpPr>
          <p:sp>
            <p:nvSpPr>
              <p:cNvPr id="13379" name="AutoShape 67"/>
              <p:cNvSpPr>
                <a:spLocks noChangeArrowheads="1"/>
              </p:cNvSpPr>
              <p:nvPr/>
            </p:nvSpPr>
            <p:spPr bwMode="auto">
              <a:xfrm rot="16200000">
                <a:off x="3986" y="3929"/>
                <a:ext cx="144" cy="96"/>
              </a:xfrm>
              <a:prstGeom prst="flowChartDelay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0" name="AutoShape 68"/>
              <p:cNvSpPr>
                <a:spLocks noChangeArrowheads="1"/>
              </p:cNvSpPr>
              <p:nvPr/>
            </p:nvSpPr>
            <p:spPr bwMode="auto">
              <a:xfrm>
                <a:off x="2386" y="3953"/>
                <a:ext cx="1456" cy="80"/>
              </a:xfrm>
              <a:prstGeom prst="flowChartAlternateProcess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1" name="AutoShape 69"/>
              <p:cNvSpPr>
                <a:spLocks noChangeArrowheads="1"/>
              </p:cNvSpPr>
              <p:nvPr/>
            </p:nvSpPr>
            <p:spPr bwMode="auto">
              <a:xfrm>
                <a:off x="2170" y="3729"/>
                <a:ext cx="280" cy="344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382" name="AutoShape 70"/>
              <p:cNvSpPr>
                <a:spLocks noChangeArrowheads="1"/>
              </p:cNvSpPr>
              <p:nvPr/>
            </p:nvSpPr>
            <p:spPr bwMode="auto">
              <a:xfrm>
                <a:off x="3498" y="3857"/>
                <a:ext cx="168" cy="160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13383" name="AutoShape 71"/>
              <p:cNvSpPr>
                <a:spLocks noChangeArrowheads="1"/>
              </p:cNvSpPr>
              <p:nvPr/>
            </p:nvSpPr>
            <p:spPr bwMode="auto">
              <a:xfrm>
                <a:off x="3962" y="4033"/>
                <a:ext cx="328" cy="56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4" name="AutoShape 72"/>
              <p:cNvSpPr>
                <a:spLocks noChangeArrowheads="1"/>
              </p:cNvSpPr>
              <p:nvPr/>
            </p:nvSpPr>
            <p:spPr bwMode="auto">
              <a:xfrm>
                <a:off x="2170" y="4033"/>
                <a:ext cx="1984" cy="128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5" name="Line 73"/>
              <p:cNvSpPr>
                <a:spLocks noChangeShapeType="1"/>
              </p:cNvSpPr>
              <p:nvPr/>
            </p:nvSpPr>
            <p:spPr bwMode="auto">
              <a:xfrm>
                <a:off x="2178" y="4049"/>
                <a:ext cx="2088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386" name="Group 74"/>
          <p:cNvGrpSpPr>
            <a:grpSpLocks/>
          </p:cNvGrpSpPr>
          <p:nvPr/>
        </p:nvGrpSpPr>
        <p:grpSpPr bwMode="auto">
          <a:xfrm>
            <a:off x="3860800" y="1479550"/>
            <a:ext cx="1030288" cy="1611313"/>
            <a:chOff x="2432" y="932"/>
            <a:chExt cx="649" cy="1015"/>
          </a:xfrm>
        </p:grpSpPr>
        <p:sp>
          <p:nvSpPr>
            <p:cNvPr id="13387" name="Rectangle 75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13388" name="Rectangle 76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89" name="Rectangle 77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0" name="Rectangle 78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2" name="Rectangle 80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3" name="Rectangle 81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4" name="AutoShape 82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95" name="Text Box 83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grpSp>
        <p:nvGrpSpPr>
          <p:cNvPr id="13405" name="Group 93"/>
          <p:cNvGrpSpPr>
            <a:grpSpLocks/>
          </p:cNvGrpSpPr>
          <p:nvPr/>
        </p:nvGrpSpPr>
        <p:grpSpPr bwMode="auto">
          <a:xfrm>
            <a:off x="1606550" y="1847850"/>
            <a:ext cx="1524000" cy="2590800"/>
            <a:chOff x="960" y="864"/>
            <a:chExt cx="960" cy="1632"/>
          </a:xfrm>
        </p:grpSpPr>
        <p:sp>
          <p:nvSpPr>
            <p:cNvPr id="13406" name="AutoShape 94"/>
            <p:cNvSpPr>
              <a:spLocks noChangeArrowheads="1"/>
            </p:cNvSpPr>
            <p:nvPr/>
          </p:nvSpPr>
          <p:spPr bwMode="auto">
            <a:xfrm rot="5400000">
              <a:off x="624" y="1200"/>
              <a:ext cx="1632" cy="960"/>
            </a:xfrm>
            <a:prstGeom prst="flowChartAlternateProcess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379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407" name="AutoShape 95"/>
            <p:cNvSpPr>
              <a:spLocks noChangeArrowheads="1"/>
            </p:cNvSpPr>
            <p:nvPr/>
          </p:nvSpPr>
          <p:spPr bwMode="auto">
            <a:xfrm rot="5400000">
              <a:off x="925" y="1404"/>
              <a:ext cx="1033" cy="471"/>
            </a:xfrm>
            <a:prstGeom prst="flowChartAlternateProcess">
              <a:avLst/>
            </a:prstGeom>
            <a:solidFill>
              <a:srgbClr val="B2B2B2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8" name="Oval 96"/>
            <p:cNvSpPr>
              <a:spLocks noChangeArrowheads="1"/>
            </p:cNvSpPr>
            <p:nvPr/>
          </p:nvSpPr>
          <p:spPr bwMode="auto">
            <a:xfrm>
              <a:off x="999" y="2313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09" name="Oval 97"/>
            <p:cNvSpPr>
              <a:spLocks noChangeArrowheads="1"/>
            </p:cNvSpPr>
            <p:nvPr/>
          </p:nvSpPr>
          <p:spPr bwMode="auto">
            <a:xfrm>
              <a:off x="1752" y="2310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Rectangle 98"/>
            <p:cNvSpPr>
              <a:spLocks noChangeArrowheads="1"/>
            </p:cNvSpPr>
            <p:nvPr/>
          </p:nvSpPr>
          <p:spPr bwMode="auto">
            <a:xfrm>
              <a:off x="987" y="1194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411" name="Rectangle 99"/>
            <p:cNvSpPr>
              <a:spLocks noChangeArrowheads="1"/>
            </p:cNvSpPr>
            <p:nvPr/>
          </p:nvSpPr>
          <p:spPr bwMode="auto">
            <a:xfrm>
              <a:off x="1858" y="1172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13412" name="Freeform 100"/>
            <p:cNvSpPr>
              <a:spLocks/>
            </p:cNvSpPr>
            <p:nvPr/>
          </p:nvSpPr>
          <p:spPr bwMode="auto">
            <a:xfrm>
              <a:off x="1112" y="2327"/>
              <a:ext cx="619" cy="145"/>
            </a:xfrm>
            <a:custGeom>
              <a:avLst/>
              <a:gdLst>
                <a:gd name="T0" fmla="*/ 64 w 928"/>
                <a:gd name="T1" fmla="*/ 144 h 168"/>
                <a:gd name="T2" fmla="*/ 496 w 928"/>
                <a:gd name="T3" fmla="*/ 0 h 168"/>
                <a:gd name="T4" fmla="*/ 880 w 928"/>
                <a:gd name="T5" fmla="*/ 144 h 168"/>
                <a:gd name="T6" fmla="*/ 784 w 928"/>
                <a:gd name="T7" fmla="*/ 144 h 168"/>
                <a:gd name="T8" fmla="*/ 400 w 928"/>
                <a:gd name="T9" fmla="*/ 144 h 168"/>
                <a:gd name="T10" fmla="*/ 112 w 928"/>
                <a:gd name="T11" fmla="*/ 144 h 168"/>
                <a:gd name="T12" fmla="*/ 64 w 928"/>
                <a:gd name="T13" fmla="*/ 14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168">
                  <a:moveTo>
                    <a:pt x="64" y="144"/>
                  </a:moveTo>
                  <a:cubicBezTo>
                    <a:pt x="128" y="120"/>
                    <a:pt x="360" y="0"/>
                    <a:pt x="496" y="0"/>
                  </a:cubicBezTo>
                  <a:cubicBezTo>
                    <a:pt x="632" y="0"/>
                    <a:pt x="832" y="120"/>
                    <a:pt x="880" y="144"/>
                  </a:cubicBezTo>
                  <a:cubicBezTo>
                    <a:pt x="928" y="168"/>
                    <a:pt x="864" y="144"/>
                    <a:pt x="784" y="144"/>
                  </a:cubicBezTo>
                  <a:cubicBezTo>
                    <a:pt x="704" y="144"/>
                    <a:pt x="512" y="144"/>
                    <a:pt x="400" y="144"/>
                  </a:cubicBezTo>
                  <a:cubicBezTo>
                    <a:pt x="288" y="144"/>
                    <a:pt x="168" y="144"/>
                    <a:pt x="112" y="144"/>
                  </a:cubicBezTo>
                  <a:cubicBezTo>
                    <a:pt x="56" y="144"/>
                    <a:pt x="0" y="168"/>
                    <a:pt x="64" y="144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Top">
                <a:rot lat="3600000" lon="0" rev="0"/>
              </a:camera>
              <a:lightRig rig="legacyFlat3" dir="b"/>
            </a:scene3d>
            <a:sp3d extrusionH="111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grpSp>
          <p:nvGrpSpPr>
            <p:cNvPr id="13413" name="Group 101"/>
            <p:cNvGrpSpPr>
              <a:grpSpLocks/>
            </p:cNvGrpSpPr>
            <p:nvPr/>
          </p:nvGrpSpPr>
          <p:grpSpPr bwMode="auto">
            <a:xfrm>
              <a:off x="1026" y="905"/>
              <a:ext cx="829" cy="1402"/>
              <a:chOff x="3959" y="640"/>
              <a:chExt cx="829" cy="1402"/>
            </a:xfrm>
          </p:grpSpPr>
          <p:sp>
            <p:nvSpPr>
              <p:cNvPr id="13414" name="Freeform 102"/>
              <p:cNvSpPr>
                <a:spLocks/>
              </p:cNvSpPr>
              <p:nvPr/>
            </p:nvSpPr>
            <p:spPr bwMode="auto">
              <a:xfrm>
                <a:off x="3973" y="640"/>
                <a:ext cx="814" cy="1272"/>
              </a:xfrm>
              <a:custGeom>
                <a:avLst/>
                <a:gdLst>
                  <a:gd name="T0" fmla="*/ 0 w 1536"/>
                  <a:gd name="T1" fmla="*/ 48 h 3408"/>
                  <a:gd name="T2" fmla="*/ 528 w 1536"/>
                  <a:gd name="T3" fmla="*/ 0 h 3408"/>
                  <a:gd name="T4" fmla="*/ 960 w 1536"/>
                  <a:gd name="T5" fmla="*/ 0 h 3408"/>
                  <a:gd name="T6" fmla="*/ 1536 w 1536"/>
                  <a:gd name="T7" fmla="*/ 48 h 3408"/>
                  <a:gd name="T8" fmla="*/ 1488 w 1536"/>
                  <a:gd name="T9" fmla="*/ 3072 h 3408"/>
                  <a:gd name="T10" fmla="*/ 1344 w 1536"/>
                  <a:gd name="T11" fmla="*/ 3312 h 3408"/>
                  <a:gd name="T12" fmla="*/ 1152 w 1536"/>
                  <a:gd name="T13" fmla="*/ 3408 h 3408"/>
                  <a:gd name="T14" fmla="*/ 384 w 1536"/>
                  <a:gd name="T15" fmla="*/ 3408 h 3408"/>
                  <a:gd name="T16" fmla="*/ 192 w 1536"/>
                  <a:gd name="T17" fmla="*/ 3312 h 3408"/>
                  <a:gd name="T18" fmla="*/ 48 w 1536"/>
                  <a:gd name="T19" fmla="*/ 3024 h 3408"/>
                  <a:gd name="T20" fmla="*/ 0 w 1536"/>
                  <a:gd name="T21" fmla="*/ 48 h 3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6" h="3408">
                    <a:moveTo>
                      <a:pt x="0" y="48"/>
                    </a:moveTo>
                    <a:lnTo>
                      <a:pt x="528" y="0"/>
                    </a:lnTo>
                    <a:lnTo>
                      <a:pt x="960" y="0"/>
                    </a:lnTo>
                    <a:lnTo>
                      <a:pt x="1536" y="48"/>
                    </a:lnTo>
                    <a:lnTo>
                      <a:pt x="1488" y="3072"/>
                    </a:lnTo>
                    <a:lnTo>
                      <a:pt x="1344" y="3312"/>
                    </a:lnTo>
                    <a:lnTo>
                      <a:pt x="1152" y="3408"/>
                    </a:lnTo>
                    <a:lnTo>
                      <a:pt x="384" y="3408"/>
                    </a:lnTo>
                    <a:lnTo>
                      <a:pt x="192" y="3312"/>
                    </a:lnTo>
                    <a:lnTo>
                      <a:pt x="48" y="302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bg2"/>
                </a:extrusionClr>
                <a:contourClr>
                  <a:schemeClr val="bg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15" name="Freeform 103"/>
              <p:cNvSpPr>
                <a:spLocks/>
              </p:cNvSpPr>
              <p:nvPr/>
            </p:nvSpPr>
            <p:spPr bwMode="auto">
              <a:xfrm>
                <a:off x="4033" y="716"/>
                <a:ext cx="692" cy="480"/>
              </a:xfrm>
              <a:custGeom>
                <a:avLst/>
                <a:gdLst>
                  <a:gd name="T0" fmla="*/ 0 w 1392"/>
                  <a:gd name="T1" fmla="*/ 1296 h 1417"/>
                  <a:gd name="T2" fmla="*/ 48 w 1392"/>
                  <a:gd name="T3" fmla="*/ 48 h 1417"/>
                  <a:gd name="T4" fmla="*/ 528 w 1392"/>
                  <a:gd name="T5" fmla="*/ 0 h 1417"/>
                  <a:gd name="T6" fmla="*/ 1008 w 1392"/>
                  <a:gd name="T7" fmla="*/ 0 h 1417"/>
                  <a:gd name="T8" fmla="*/ 1344 w 1392"/>
                  <a:gd name="T9" fmla="*/ 48 h 1417"/>
                  <a:gd name="T10" fmla="*/ 1392 w 1392"/>
                  <a:gd name="T11" fmla="*/ 1344 h 1417"/>
                  <a:gd name="T12" fmla="*/ 1248 w 1392"/>
                  <a:gd name="T13" fmla="*/ 1392 h 1417"/>
                  <a:gd name="T14" fmla="*/ 1155 w 1392"/>
                  <a:gd name="T15" fmla="*/ 1350 h 1417"/>
                  <a:gd name="T16" fmla="*/ 1115 w 1392"/>
                  <a:gd name="T17" fmla="*/ 1336 h 1417"/>
                  <a:gd name="T18" fmla="*/ 961 w 1392"/>
                  <a:gd name="T19" fmla="*/ 1363 h 1417"/>
                  <a:gd name="T20" fmla="*/ 914 w 1392"/>
                  <a:gd name="T21" fmla="*/ 1417 h 1417"/>
                  <a:gd name="T22" fmla="*/ 0 w 1392"/>
                  <a:gd name="T23" fmla="*/ 1344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2" h="1417">
                    <a:moveTo>
                      <a:pt x="0" y="1296"/>
                    </a:moveTo>
                    <a:lnTo>
                      <a:pt x="48" y="48"/>
                    </a:lnTo>
                    <a:lnTo>
                      <a:pt x="528" y="0"/>
                    </a:lnTo>
                    <a:lnTo>
                      <a:pt x="1008" y="0"/>
                    </a:lnTo>
                    <a:lnTo>
                      <a:pt x="1344" y="48"/>
                    </a:lnTo>
                    <a:lnTo>
                      <a:pt x="1392" y="1344"/>
                    </a:lnTo>
                    <a:cubicBezTo>
                      <a:pt x="1344" y="1360"/>
                      <a:pt x="1298" y="1383"/>
                      <a:pt x="1248" y="1392"/>
                    </a:cubicBezTo>
                    <a:cubicBezTo>
                      <a:pt x="1242" y="1393"/>
                      <a:pt x="1166" y="1355"/>
                      <a:pt x="1155" y="1350"/>
                    </a:cubicBezTo>
                    <a:cubicBezTo>
                      <a:pt x="1142" y="1344"/>
                      <a:pt x="1115" y="1336"/>
                      <a:pt x="1115" y="1336"/>
                    </a:cubicBezTo>
                    <a:cubicBezTo>
                      <a:pt x="945" y="1346"/>
                      <a:pt x="1039" y="1336"/>
                      <a:pt x="961" y="1363"/>
                    </a:cubicBezTo>
                    <a:cubicBezTo>
                      <a:pt x="948" y="1384"/>
                      <a:pt x="931" y="1400"/>
                      <a:pt x="914" y="1417"/>
                    </a:cubicBezTo>
                    <a:lnTo>
                      <a:pt x="0" y="1344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Freeform 104"/>
              <p:cNvSpPr>
                <a:spLocks/>
              </p:cNvSpPr>
              <p:nvPr/>
            </p:nvSpPr>
            <p:spPr bwMode="auto">
              <a:xfrm>
                <a:off x="4108" y="752"/>
                <a:ext cx="560" cy="286"/>
              </a:xfrm>
              <a:custGeom>
                <a:avLst/>
                <a:gdLst>
                  <a:gd name="T0" fmla="*/ 40 w 1125"/>
                  <a:gd name="T1" fmla="*/ 0 h 737"/>
                  <a:gd name="T2" fmla="*/ 0 w 1125"/>
                  <a:gd name="T3" fmla="*/ 737 h 737"/>
                  <a:gd name="T4" fmla="*/ 1125 w 1125"/>
                  <a:gd name="T5" fmla="*/ 730 h 737"/>
                  <a:gd name="T6" fmla="*/ 1078 w 1125"/>
                  <a:gd name="T7" fmla="*/ 7 h 737"/>
                  <a:gd name="T8" fmla="*/ 40 w 1125"/>
                  <a:gd name="T9" fmla="*/ 0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5" h="737">
                    <a:moveTo>
                      <a:pt x="40" y="0"/>
                    </a:moveTo>
                    <a:lnTo>
                      <a:pt x="0" y="737"/>
                    </a:lnTo>
                    <a:lnTo>
                      <a:pt x="1125" y="730"/>
                    </a:lnTo>
                    <a:lnTo>
                      <a:pt x="1078" y="7"/>
                    </a:lnTo>
                    <a:lnTo>
                      <a:pt x="4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rgbClr val="C0C0C0"/>
                  </a:gs>
                </a:gsLst>
                <a:lin ang="0" scaled="1"/>
              </a:gradFill>
              <a:ln w="28575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Freeform 105"/>
              <p:cNvSpPr>
                <a:spLocks/>
              </p:cNvSpPr>
              <p:nvPr/>
            </p:nvSpPr>
            <p:spPr bwMode="auto">
              <a:xfrm rot="366931">
                <a:off x="4060" y="121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66FF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  <a:contourClr>
                  <a:srgbClr val="3366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18" name="Freeform 106"/>
              <p:cNvSpPr>
                <a:spLocks/>
              </p:cNvSpPr>
              <p:nvPr/>
            </p:nvSpPr>
            <p:spPr bwMode="auto">
              <a:xfrm rot="245137">
                <a:off x="4119" y="1095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19" name="Freeform 107"/>
              <p:cNvSpPr>
                <a:spLocks/>
              </p:cNvSpPr>
              <p:nvPr/>
            </p:nvSpPr>
            <p:spPr bwMode="auto">
              <a:xfrm>
                <a:off x="4241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20" name="Freeform 108"/>
              <p:cNvSpPr>
                <a:spLocks/>
              </p:cNvSpPr>
              <p:nvPr/>
            </p:nvSpPr>
            <p:spPr bwMode="auto">
              <a:xfrm>
                <a:off x="4368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21" name="Freeform 109"/>
              <p:cNvSpPr>
                <a:spLocks/>
              </p:cNvSpPr>
              <p:nvPr/>
            </p:nvSpPr>
            <p:spPr bwMode="auto">
              <a:xfrm>
                <a:off x="4489" y="1097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22" name="Freeform 110"/>
              <p:cNvSpPr>
                <a:spLocks/>
              </p:cNvSpPr>
              <p:nvPr/>
            </p:nvSpPr>
            <p:spPr bwMode="auto">
              <a:xfrm rot="-364462">
                <a:off x="4611" y="1095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23" name="Text Box 111"/>
              <p:cNvSpPr txBox="1">
                <a:spLocks noChangeArrowheads="1"/>
              </p:cNvSpPr>
              <p:nvPr/>
            </p:nvSpPr>
            <p:spPr bwMode="auto">
              <a:xfrm rot="285818">
                <a:off x="4046" y="1026"/>
                <a:ext cx="22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STAT PLOT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F1</a:t>
                </a:r>
              </a:p>
            </p:txBody>
          </p:sp>
          <p:sp>
            <p:nvSpPr>
              <p:cNvPr id="13424" name="Text Box 112"/>
              <p:cNvSpPr txBox="1">
                <a:spLocks noChangeArrowheads="1"/>
              </p:cNvSpPr>
              <p:nvPr/>
            </p:nvSpPr>
            <p:spPr bwMode="auto">
              <a:xfrm>
                <a:off x="4195" y="1030"/>
                <a:ext cx="20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TBLSET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F2</a:t>
                </a:r>
              </a:p>
            </p:txBody>
          </p:sp>
          <p:sp>
            <p:nvSpPr>
              <p:cNvPr id="13425" name="Text Box 113"/>
              <p:cNvSpPr txBox="1">
                <a:spLocks noChangeArrowheads="1"/>
              </p:cNvSpPr>
              <p:nvPr/>
            </p:nvSpPr>
            <p:spPr bwMode="auto">
              <a:xfrm>
                <a:off x="4311" y="1032"/>
                <a:ext cx="21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FORNAT 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F3</a:t>
                </a:r>
              </a:p>
            </p:txBody>
          </p:sp>
          <p:sp>
            <p:nvSpPr>
              <p:cNvPr id="13426" name="Text Box 114"/>
              <p:cNvSpPr txBox="1">
                <a:spLocks noChangeArrowheads="1"/>
              </p:cNvSpPr>
              <p:nvPr/>
            </p:nvSpPr>
            <p:spPr bwMode="auto">
              <a:xfrm>
                <a:off x="4446" y="1032"/>
                <a:ext cx="18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CALC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F4</a:t>
                </a:r>
              </a:p>
            </p:txBody>
          </p:sp>
          <p:sp>
            <p:nvSpPr>
              <p:cNvPr id="13427" name="Text Box 115"/>
              <p:cNvSpPr txBox="1">
                <a:spLocks noChangeArrowheads="1"/>
              </p:cNvSpPr>
              <p:nvPr/>
            </p:nvSpPr>
            <p:spPr bwMode="auto">
              <a:xfrm rot="-478503">
                <a:off x="4556" y="1026"/>
                <a:ext cx="19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TABLE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F5</a:t>
                </a:r>
              </a:p>
            </p:txBody>
          </p:sp>
          <p:sp>
            <p:nvSpPr>
              <p:cNvPr id="13428" name="Freeform 116"/>
              <p:cNvSpPr>
                <a:spLocks/>
              </p:cNvSpPr>
              <p:nvPr/>
            </p:nvSpPr>
            <p:spPr bwMode="auto">
              <a:xfrm rot="245370">
                <a:off x="4182" y="123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29" name="Freeform 117"/>
              <p:cNvSpPr>
                <a:spLocks/>
              </p:cNvSpPr>
              <p:nvPr/>
            </p:nvSpPr>
            <p:spPr bwMode="auto">
              <a:xfrm rot="-121371">
                <a:off x="4301" y="1242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30" name="Oval 118"/>
              <p:cNvSpPr>
                <a:spLocks noChangeArrowheads="1"/>
              </p:cNvSpPr>
              <p:nvPr/>
            </p:nvSpPr>
            <p:spPr bwMode="auto">
              <a:xfrm>
                <a:off x="4549" y="1210"/>
                <a:ext cx="137" cy="97"/>
              </a:xfrm>
              <a:prstGeom prst="ellipse">
                <a:avLst/>
              </a:pr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31" name="Freeform 119"/>
              <p:cNvSpPr>
                <a:spLocks/>
              </p:cNvSpPr>
              <p:nvPr/>
            </p:nvSpPr>
            <p:spPr bwMode="auto">
              <a:xfrm>
                <a:off x="4498" y="1221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32" name="Freeform 120"/>
              <p:cNvSpPr>
                <a:spLocks/>
              </p:cNvSpPr>
              <p:nvPr/>
            </p:nvSpPr>
            <p:spPr bwMode="auto">
              <a:xfrm rot="10800000">
                <a:off x="4661" y="1215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33" name="Freeform 121"/>
              <p:cNvSpPr>
                <a:spLocks/>
              </p:cNvSpPr>
              <p:nvPr/>
            </p:nvSpPr>
            <p:spPr bwMode="auto">
              <a:xfrm>
                <a:off x="4568" y="1194"/>
                <a:ext cx="101" cy="158"/>
              </a:xfrm>
              <a:custGeom>
                <a:avLst/>
                <a:gdLst>
                  <a:gd name="T0" fmla="*/ 7 w 169"/>
                  <a:gd name="T1" fmla="*/ 81 h 407"/>
                  <a:gd name="T2" fmla="*/ 47 w 169"/>
                  <a:gd name="T3" fmla="*/ 153 h 407"/>
                  <a:gd name="T4" fmla="*/ 45 w 169"/>
                  <a:gd name="T5" fmla="*/ 235 h 407"/>
                  <a:gd name="T6" fmla="*/ 11 w 169"/>
                  <a:gd name="T7" fmla="*/ 315 h 407"/>
                  <a:gd name="T8" fmla="*/ 13 w 169"/>
                  <a:gd name="T9" fmla="*/ 359 h 407"/>
                  <a:gd name="T10" fmla="*/ 57 w 169"/>
                  <a:gd name="T11" fmla="*/ 399 h 407"/>
                  <a:gd name="T12" fmla="*/ 117 w 169"/>
                  <a:gd name="T13" fmla="*/ 401 h 407"/>
                  <a:gd name="T14" fmla="*/ 161 w 169"/>
                  <a:gd name="T15" fmla="*/ 363 h 407"/>
                  <a:gd name="T16" fmla="*/ 163 w 169"/>
                  <a:gd name="T17" fmla="*/ 307 h 407"/>
                  <a:gd name="T18" fmla="*/ 129 w 169"/>
                  <a:gd name="T19" fmla="*/ 265 h 407"/>
                  <a:gd name="T20" fmla="*/ 121 w 169"/>
                  <a:gd name="T21" fmla="*/ 221 h 407"/>
                  <a:gd name="T22" fmla="*/ 119 w 169"/>
                  <a:gd name="T23" fmla="*/ 163 h 407"/>
                  <a:gd name="T24" fmla="*/ 139 w 169"/>
                  <a:gd name="T25" fmla="*/ 107 h 407"/>
                  <a:gd name="T26" fmla="*/ 165 w 169"/>
                  <a:gd name="T27" fmla="*/ 85 h 407"/>
                  <a:gd name="T28" fmla="*/ 161 w 169"/>
                  <a:gd name="T29" fmla="*/ 47 h 407"/>
                  <a:gd name="T30" fmla="*/ 123 w 169"/>
                  <a:gd name="T31" fmla="*/ 7 h 407"/>
                  <a:gd name="T32" fmla="*/ 77 w 169"/>
                  <a:gd name="T33" fmla="*/ 7 h 407"/>
                  <a:gd name="T34" fmla="*/ 37 w 169"/>
                  <a:gd name="T35" fmla="*/ 15 h 407"/>
                  <a:gd name="T36" fmla="*/ 7 w 169"/>
                  <a:gd name="T37" fmla="*/ 55 h 407"/>
                  <a:gd name="T38" fmla="*/ 7 w 169"/>
                  <a:gd name="T39" fmla="*/ 81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9" h="407">
                    <a:moveTo>
                      <a:pt x="7" y="81"/>
                    </a:moveTo>
                    <a:cubicBezTo>
                      <a:pt x="14" y="97"/>
                      <a:pt x="41" y="127"/>
                      <a:pt x="47" y="153"/>
                    </a:cubicBezTo>
                    <a:cubicBezTo>
                      <a:pt x="53" y="179"/>
                      <a:pt x="51" y="208"/>
                      <a:pt x="45" y="235"/>
                    </a:cubicBezTo>
                    <a:cubicBezTo>
                      <a:pt x="39" y="262"/>
                      <a:pt x="16" y="294"/>
                      <a:pt x="11" y="315"/>
                    </a:cubicBezTo>
                    <a:cubicBezTo>
                      <a:pt x="6" y="336"/>
                      <a:pt x="5" y="345"/>
                      <a:pt x="13" y="359"/>
                    </a:cubicBezTo>
                    <a:cubicBezTo>
                      <a:pt x="21" y="373"/>
                      <a:pt x="40" y="392"/>
                      <a:pt x="57" y="399"/>
                    </a:cubicBezTo>
                    <a:cubicBezTo>
                      <a:pt x="74" y="406"/>
                      <a:pt x="100" y="407"/>
                      <a:pt x="117" y="401"/>
                    </a:cubicBezTo>
                    <a:cubicBezTo>
                      <a:pt x="134" y="395"/>
                      <a:pt x="153" y="379"/>
                      <a:pt x="161" y="363"/>
                    </a:cubicBezTo>
                    <a:cubicBezTo>
                      <a:pt x="169" y="347"/>
                      <a:pt x="168" y="323"/>
                      <a:pt x="163" y="307"/>
                    </a:cubicBezTo>
                    <a:cubicBezTo>
                      <a:pt x="158" y="291"/>
                      <a:pt x="136" y="279"/>
                      <a:pt x="129" y="265"/>
                    </a:cubicBezTo>
                    <a:cubicBezTo>
                      <a:pt x="122" y="251"/>
                      <a:pt x="123" y="238"/>
                      <a:pt x="121" y="221"/>
                    </a:cubicBezTo>
                    <a:cubicBezTo>
                      <a:pt x="119" y="204"/>
                      <a:pt x="116" y="182"/>
                      <a:pt x="119" y="163"/>
                    </a:cubicBezTo>
                    <a:cubicBezTo>
                      <a:pt x="122" y="144"/>
                      <a:pt x="131" y="120"/>
                      <a:pt x="139" y="107"/>
                    </a:cubicBezTo>
                    <a:cubicBezTo>
                      <a:pt x="147" y="94"/>
                      <a:pt x="161" y="95"/>
                      <a:pt x="165" y="85"/>
                    </a:cubicBezTo>
                    <a:cubicBezTo>
                      <a:pt x="169" y="75"/>
                      <a:pt x="168" y="60"/>
                      <a:pt x="161" y="47"/>
                    </a:cubicBezTo>
                    <a:cubicBezTo>
                      <a:pt x="154" y="34"/>
                      <a:pt x="137" y="14"/>
                      <a:pt x="123" y="7"/>
                    </a:cubicBezTo>
                    <a:cubicBezTo>
                      <a:pt x="109" y="0"/>
                      <a:pt x="91" y="6"/>
                      <a:pt x="77" y="7"/>
                    </a:cubicBezTo>
                    <a:cubicBezTo>
                      <a:pt x="63" y="8"/>
                      <a:pt x="49" y="7"/>
                      <a:pt x="37" y="15"/>
                    </a:cubicBezTo>
                    <a:cubicBezTo>
                      <a:pt x="25" y="23"/>
                      <a:pt x="12" y="44"/>
                      <a:pt x="7" y="55"/>
                    </a:cubicBezTo>
                    <a:cubicBezTo>
                      <a:pt x="2" y="66"/>
                      <a:pt x="0" y="65"/>
                      <a:pt x="7" y="8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34" name="Freeform 122"/>
              <p:cNvSpPr>
                <a:spLocks/>
              </p:cNvSpPr>
              <p:nvPr/>
            </p:nvSpPr>
            <p:spPr bwMode="auto">
              <a:xfrm>
                <a:off x="4509" y="1241"/>
                <a:ext cx="18" cy="26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5" name="Freeform 123"/>
              <p:cNvSpPr>
                <a:spLocks/>
              </p:cNvSpPr>
              <p:nvPr/>
            </p:nvSpPr>
            <p:spPr bwMode="auto">
              <a:xfrm flipH="1">
                <a:off x="4712" y="1236"/>
                <a:ext cx="16" cy="27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6" name="Freeform 124"/>
              <p:cNvSpPr>
                <a:spLocks/>
              </p:cNvSpPr>
              <p:nvPr/>
            </p:nvSpPr>
            <p:spPr bwMode="auto">
              <a:xfrm rot="16200000">
                <a:off x="4616" y="1295"/>
                <a:ext cx="16" cy="43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7" name="Freeform 125"/>
              <p:cNvSpPr>
                <a:spLocks/>
              </p:cNvSpPr>
              <p:nvPr/>
            </p:nvSpPr>
            <p:spPr bwMode="auto">
              <a:xfrm rot="5639454">
                <a:off x="4613" y="1191"/>
                <a:ext cx="13" cy="45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8" name="Oval 126"/>
              <p:cNvSpPr>
                <a:spLocks noChangeArrowheads="1"/>
              </p:cNvSpPr>
              <p:nvPr/>
            </p:nvSpPr>
            <p:spPr bwMode="auto">
              <a:xfrm>
                <a:off x="4606" y="1243"/>
                <a:ext cx="30" cy="23"/>
              </a:xfrm>
              <a:prstGeom prst="ellipse">
                <a:avLst/>
              </a:prstGeom>
              <a:gradFill rotWithShape="1">
                <a:gsLst>
                  <a:gs pos="0">
                    <a:srgbClr val="000066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808080"/>
                </a:extrusionClr>
                <a:contourClr>
                  <a:srgbClr val="0000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39" name="Freeform 127"/>
              <p:cNvSpPr>
                <a:spLocks/>
              </p:cNvSpPr>
              <p:nvPr/>
            </p:nvSpPr>
            <p:spPr bwMode="auto">
              <a:xfrm rot="366931">
                <a:off x="4053" y="1295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00CC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CC00"/>
                </a:extrusionClr>
                <a:contourClr>
                  <a:srgbClr val="00CC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0" name="Freeform 128"/>
              <p:cNvSpPr>
                <a:spLocks/>
              </p:cNvSpPr>
              <p:nvPr/>
            </p:nvSpPr>
            <p:spPr bwMode="auto">
              <a:xfrm rot="183989">
                <a:off x="4178" y="1309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1" name="Freeform 129"/>
              <p:cNvSpPr>
                <a:spLocks/>
              </p:cNvSpPr>
              <p:nvPr/>
            </p:nvSpPr>
            <p:spPr bwMode="auto">
              <a:xfrm rot="-121371">
                <a:off x="4303" y="1317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2" name="Freeform 130"/>
              <p:cNvSpPr>
                <a:spLocks/>
              </p:cNvSpPr>
              <p:nvPr/>
            </p:nvSpPr>
            <p:spPr bwMode="auto">
              <a:xfrm rot="366931">
                <a:off x="4055" y="136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3" name="Freeform 131"/>
              <p:cNvSpPr>
                <a:spLocks/>
              </p:cNvSpPr>
              <p:nvPr/>
            </p:nvSpPr>
            <p:spPr bwMode="auto">
              <a:xfrm rot="366931">
                <a:off x="4178" y="138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4" name="Freeform 132"/>
              <p:cNvSpPr>
                <a:spLocks/>
              </p:cNvSpPr>
              <p:nvPr/>
            </p:nvSpPr>
            <p:spPr bwMode="auto">
              <a:xfrm>
                <a:off x="4301" y="1388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5" name="Freeform 133"/>
              <p:cNvSpPr>
                <a:spLocks/>
              </p:cNvSpPr>
              <p:nvPr/>
            </p:nvSpPr>
            <p:spPr bwMode="auto">
              <a:xfrm rot="-689546">
                <a:off x="4429" y="138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6" name="Freeform 134"/>
              <p:cNvSpPr>
                <a:spLocks/>
              </p:cNvSpPr>
              <p:nvPr/>
            </p:nvSpPr>
            <p:spPr bwMode="auto">
              <a:xfrm rot="-689779">
                <a:off x="4550" y="136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7" name="Freeform 135"/>
              <p:cNvSpPr>
                <a:spLocks/>
              </p:cNvSpPr>
              <p:nvPr/>
            </p:nvSpPr>
            <p:spPr bwMode="auto">
              <a:xfrm rot="366931">
                <a:off x="4053" y="143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8" name="Freeform 136"/>
              <p:cNvSpPr>
                <a:spLocks/>
              </p:cNvSpPr>
              <p:nvPr/>
            </p:nvSpPr>
            <p:spPr bwMode="auto">
              <a:xfrm rot="366931">
                <a:off x="4178" y="1451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49" name="Freeform 137"/>
              <p:cNvSpPr>
                <a:spLocks/>
              </p:cNvSpPr>
              <p:nvPr/>
            </p:nvSpPr>
            <p:spPr bwMode="auto">
              <a:xfrm>
                <a:off x="4301" y="1460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0" name="Freeform 138"/>
              <p:cNvSpPr>
                <a:spLocks/>
              </p:cNvSpPr>
              <p:nvPr/>
            </p:nvSpPr>
            <p:spPr bwMode="auto">
              <a:xfrm rot="-689546">
                <a:off x="4429" y="145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1" name="Freeform 139"/>
              <p:cNvSpPr>
                <a:spLocks/>
              </p:cNvSpPr>
              <p:nvPr/>
            </p:nvSpPr>
            <p:spPr bwMode="auto">
              <a:xfrm rot="-689779">
                <a:off x="4556" y="1444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2" name="Freeform 140"/>
              <p:cNvSpPr>
                <a:spLocks/>
              </p:cNvSpPr>
              <p:nvPr/>
            </p:nvSpPr>
            <p:spPr bwMode="auto">
              <a:xfrm rot="-753803">
                <a:off x="4561" y="1635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3" name="Freeform 141"/>
              <p:cNvSpPr>
                <a:spLocks/>
              </p:cNvSpPr>
              <p:nvPr/>
            </p:nvSpPr>
            <p:spPr bwMode="auto">
              <a:xfrm rot="366931">
                <a:off x="4172" y="151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4" name="Freeform 142"/>
              <p:cNvSpPr>
                <a:spLocks/>
              </p:cNvSpPr>
              <p:nvPr/>
            </p:nvSpPr>
            <p:spPr bwMode="auto">
              <a:xfrm rot="-689546">
                <a:off x="4429" y="152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5" name="Freeform 143"/>
              <p:cNvSpPr>
                <a:spLocks/>
              </p:cNvSpPr>
              <p:nvPr/>
            </p:nvSpPr>
            <p:spPr bwMode="auto">
              <a:xfrm rot="-689779">
                <a:off x="4561" y="150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6" name="Freeform 144"/>
              <p:cNvSpPr>
                <a:spLocks/>
              </p:cNvSpPr>
              <p:nvPr/>
            </p:nvSpPr>
            <p:spPr bwMode="auto">
              <a:xfrm rot="-753803">
                <a:off x="4559" y="1571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7" name="Freeform 145"/>
              <p:cNvSpPr>
                <a:spLocks/>
              </p:cNvSpPr>
              <p:nvPr/>
            </p:nvSpPr>
            <p:spPr bwMode="auto">
              <a:xfrm rot="-753803">
                <a:off x="4571" y="169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8" name="Freeform 146"/>
              <p:cNvSpPr>
                <a:spLocks/>
              </p:cNvSpPr>
              <p:nvPr/>
            </p:nvSpPr>
            <p:spPr bwMode="auto">
              <a:xfrm rot="-844249">
                <a:off x="4576" y="1758"/>
                <a:ext cx="111" cy="68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59" name="Freeform 147"/>
              <p:cNvSpPr>
                <a:spLocks/>
              </p:cNvSpPr>
              <p:nvPr/>
            </p:nvSpPr>
            <p:spPr bwMode="auto">
              <a:xfrm rot="-753803">
                <a:off x="4436" y="1583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0" name="Freeform 148"/>
              <p:cNvSpPr>
                <a:spLocks/>
              </p:cNvSpPr>
              <p:nvPr/>
            </p:nvSpPr>
            <p:spPr bwMode="auto">
              <a:xfrm rot="-753803">
                <a:off x="4438" y="1662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1" name="Freeform 149"/>
              <p:cNvSpPr>
                <a:spLocks/>
              </p:cNvSpPr>
              <p:nvPr/>
            </p:nvSpPr>
            <p:spPr bwMode="auto">
              <a:xfrm rot="-753803">
                <a:off x="4448" y="1742"/>
                <a:ext cx="96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2" name="Freeform 150"/>
              <p:cNvSpPr>
                <a:spLocks/>
              </p:cNvSpPr>
              <p:nvPr/>
            </p:nvSpPr>
            <p:spPr bwMode="auto">
              <a:xfrm rot="-753803">
                <a:off x="4457" y="1817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3" name="Freeform 151"/>
              <p:cNvSpPr>
                <a:spLocks/>
              </p:cNvSpPr>
              <p:nvPr/>
            </p:nvSpPr>
            <p:spPr bwMode="auto">
              <a:xfrm rot="-190789">
                <a:off x="4309" y="1584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4" name="Freeform 152"/>
              <p:cNvSpPr>
                <a:spLocks/>
              </p:cNvSpPr>
              <p:nvPr/>
            </p:nvSpPr>
            <p:spPr bwMode="auto">
              <a:xfrm rot="-190789">
                <a:off x="4307" y="1665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5" name="Freeform 153"/>
              <p:cNvSpPr>
                <a:spLocks/>
              </p:cNvSpPr>
              <p:nvPr/>
            </p:nvSpPr>
            <p:spPr bwMode="auto">
              <a:xfrm rot="-190789">
                <a:off x="4311" y="1745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6" name="Freeform 154"/>
              <p:cNvSpPr>
                <a:spLocks/>
              </p:cNvSpPr>
              <p:nvPr/>
            </p:nvSpPr>
            <p:spPr bwMode="auto">
              <a:xfrm rot="-245137">
                <a:off x="4313" y="1821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7" name="Freeform 155"/>
              <p:cNvSpPr>
                <a:spLocks/>
              </p:cNvSpPr>
              <p:nvPr/>
            </p:nvSpPr>
            <p:spPr bwMode="auto">
              <a:xfrm>
                <a:off x="4296" y="1523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8" name="Freeform 156"/>
              <p:cNvSpPr>
                <a:spLocks/>
              </p:cNvSpPr>
              <p:nvPr/>
            </p:nvSpPr>
            <p:spPr bwMode="auto">
              <a:xfrm rot="238349">
                <a:off x="4167" y="1576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69" name="Freeform 157"/>
              <p:cNvSpPr>
                <a:spLocks/>
              </p:cNvSpPr>
              <p:nvPr/>
            </p:nvSpPr>
            <p:spPr bwMode="auto">
              <a:xfrm rot="238349">
                <a:off x="4165" y="1654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0" name="Freeform 158"/>
              <p:cNvSpPr>
                <a:spLocks/>
              </p:cNvSpPr>
              <p:nvPr/>
            </p:nvSpPr>
            <p:spPr bwMode="auto">
              <a:xfrm rot="238349">
                <a:off x="4167" y="1732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1" name="Freeform 159"/>
              <p:cNvSpPr>
                <a:spLocks/>
              </p:cNvSpPr>
              <p:nvPr/>
            </p:nvSpPr>
            <p:spPr bwMode="auto">
              <a:xfrm rot="245137">
                <a:off x="4169" y="1812"/>
                <a:ext cx="97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2" name="Freeform 160"/>
              <p:cNvSpPr>
                <a:spLocks/>
              </p:cNvSpPr>
              <p:nvPr/>
            </p:nvSpPr>
            <p:spPr bwMode="auto">
              <a:xfrm rot="366931">
                <a:off x="4048" y="1505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3" name="Freeform 161"/>
              <p:cNvSpPr>
                <a:spLocks/>
              </p:cNvSpPr>
              <p:nvPr/>
            </p:nvSpPr>
            <p:spPr bwMode="auto">
              <a:xfrm rot="366931">
                <a:off x="4044" y="1567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4" name="Freeform 162"/>
              <p:cNvSpPr>
                <a:spLocks/>
              </p:cNvSpPr>
              <p:nvPr/>
            </p:nvSpPr>
            <p:spPr bwMode="auto">
              <a:xfrm rot="366931">
                <a:off x="4046" y="163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5" name="Freeform 163"/>
              <p:cNvSpPr>
                <a:spLocks/>
              </p:cNvSpPr>
              <p:nvPr/>
            </p:nvSpPr>
            <p:spPr bwMode="auto">
              <a:xfrm rot="366931">
                <a:off x="4046" y="169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6" name="Freeform 164"/>
              <p:cNvSpPr>
                <a:spLocks/>
              </p:cNvSpPr>
              <p:nvPr/>
            </p:nvSpPr>
            <p:spPr bwMode="auto">
              <a:xfrm rot="366931">
                <a:off x="4046" y="1753"/>
                <a:ext cx="108" cy="5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3477" name="Freeform 165"/>
              <p:cNvSpPr>
                <a:spLocks/>
              </p:cNvSpPr>
              <p:nvPr/>
            </p:nvSpPr>
            <p:spPr bwMode="auto">
              <a:xfrm>
                <a:off x="4674" y="734"/>
                <a:ext cx="114" cy="1303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Freeform 166"/>
              <p:cNvSpPr>
                <a:spLocks/>
              </p:cNvSpPr>
              <p:nvPr/>
            </p:nvSpPr>
            <p:spPr bwMode="auto">
              <a:xfrm flipH="1">
                <a:off x="3959" y="734"/>
                <a:ext cx="135" cy="1308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Freeform 167"/>
              <p:cNvSpPr>
                <a:spLocks/>
              </p:cNvSpPr>
              <p:nvPr/>
            </p:nvSpPr>
            <p:spPr bwMode="auto">
              <a:xfrm>
                <a:off x="3969" y="685"/>
                <a:ext cx="817" cy="49"/>
              </a:xfrm>
              <a:custGeom>
                <a:avLst/>
                <a:gdLst>
                  <a:gd name="T0" fmla="*/ 0 w 1650"/>
                  <a:gd name="T1" fmla="*/ 126 h 126"/>
                  <a:gd name="T2" fmla="*/ 1650 w 1650"/>
                  <a:gd name="T3" fmla="*/ 126 h 126"/>
                  <a:gd name="T4" fmla="*/ 1158 w 1650"/>
                  <a:gd name="T5" fmla="*/ 0 h 126"/>
                  <a:gd name="T6" fmla="*/ 480 w 1650"/>
                  <a:gd name="T7" fmla="*/ 0 h 126"/>
                  <a:gd name="T8" fmla="*/ 0 w 165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0" h="126">
                    <a:moveTo>
                      <a:pt x="0" y="126"/>
                    </a:moveTo>
                    <a:lnTo>
                      <a:pt x="1650" y="126"/>
                    </a:lnTo>
                    <a:lnTo>
                      <a:pt x="1158" y="0"/>
                    </a:lnTo>
                    <a:lnTo>
                      <a:pt x="48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Oval 168"/>
              <p:cNvSpPr>
                <a:spLocks noChangeArrowheads="1"/>
              </p:cNvSpPr>
              <p:nvPr/>
            </p:nvSpPr>
            <p:spPr bwMode="auto">
              <a:xfrm>
                <a:off x="4362" y="1966"/>
                <a:ext cx="52" cy="47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3333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81" name="Text Box 169"/>
              <p:cNvSpPr txBox="1">
                <a:spLocks noChangeArrowheads="1"/>
              </p:cNvSpPr>
              <p:nvPr/>
            </p:nvSpPr>
            <p:spPr bwMode="auto">
              <a:xfrm rot="302873">
                <a:off x="4026" y="1274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Alpha</a:t>
                </a:r>
              </a:p>
            </p:txBody>
          </p:sp>
          <p:sp>
            <p:nvSpPr>
              <p:cNvPr id="13482" name="Text Box 170"/>
              <p:cNvSpPr txBox="1">
                <a:spLocks noChangeArrowheads="1"/>
              </p:cNvSpPr>
              <p:nvPr/>
            </p:nvSpPr>
            <p:spPr bwMode="auto">
              <a:xfrm rot="302873">
                <a:off x="4044" y="1214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2ND</a:t>
                </a:r>
              </a:p>
            </p:txBody>
          </p:sp>
          <p:sp>
            <p:nvSpPr>
              <p:cNvPr id="13483" name="Text Box 171"/>
              <p:cNvSpPr txBox="1">
                <a:spLocks noChangeArrowheads="1"/>
              </p:cNvSpPr>
              <p:nvPr/>
            </p:nvSpPr>
            <p:spPr bwMode="auto">
              <a:xfrm rot="302873">
                <a:off x="4160" y="1216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Mode</a:t>
                </a:r>
              </a:p>
            </p:txBody>
          </p:sp>
          <p:sp>
            <p:nvSpPr>
              <p:cNvPr id="13484" name="Text Box 172"/>
              <p:cNvSpPr txBox="1">
                <a:spLocks noChangeArrowheads="1"/>
              </p:cNvSpPr>
              <p:nvPr/>
            </p:nvSpPr>
            <p:spPr bwMode="auto">
              <a:xfrm>
                <a:off x="4282" y="1225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DEL</a:t>
                </a:r>
              </a:p>
            </p:txBody>
          </p:sp>
          <p:sp>
            <p:nvSpPr>
              <p:cNvPr id="13485" name="Text Box 173"/>
              <p:cNvSpPr txBox="1">
                <a:spLocks noChangeArrowheads="1"/>
              </p:cNvSpPr>
              <p:nvPr/>
            </p:nvSpPr>
            <p:spPr bwMode="auto">
              <a:xfrm>
                <a:off x="4277" y="1300"/>
                <a:ext cx="15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STAT</a:t>
                </a:r>
              </a:p>
            </p:txBody>
          </p:sp>
          <p:sp>
            <p:nvSpPr>
              <p:cNvPr id="13486" name="Text Box 174"/>
              <p:cNvSpPr txBox="1">
                <a:spLocks noChangeArrowheads="1"/>
              </p:cNvSpPr>
              <p:nvPr/>
            </p:nvSpPr>
            <p:spPr bwMode="auto">
              <a:xfrm>
                <a:off x="4271" y="1370"/>
                <a:ext cx="16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PRGM</a:t>
                </a:r>
              </a:p>
            </p:txBody>
          </p:sp>
          <p:sp>
            <p:nvSpPr>
              <p:cNvPr id="13487" name="Text Box 175"/>
              <p:cNvSpPr txBox="1">
                <a:spLocks noChangeArrowheads="1"/>
              </p:cNvSpPr>
              <p:nvPr/>
            </p:nvSpPr>
            <p:spPr bwMode="auto">
              <a:xfrm>
                <a:off x="4276" y="1442"/>
                <a:ext cx="15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COS</a:t>
                </a:r>
              </a:p>
            </p:txBody>
          </p:sp>
          <p:sp>
            <p:nvSpPr>
              <p:cNvPr id="13488" name="Text Box 176"/>
              <p:cNvSpPr txBox="1">
                <a:spLocks noChangeArrowheads="1"/>
              </p:cNvSpPr>
              <p:nvPr/>
            </p:nvSpPr>
            <p:spPr bwMode="auto">
              <a:xfrm>
                <a:off x="4282" y="1530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(</a:t>
                </a:r>
              </a:p>
            </p:txBody>
          </p:sp>
          <p:sp>
            <p:nvSpPr>
              <p:cNvPr id="13489" name="Text Box 177"/>
              <p:cNvSpPr txBox="1">
                <a:spLocks noChangeArrowheads="1"/>
              </p:cNvSpPr>
              <p:nvPr/>
            </p:nvSpPr>
            <p:spPr bwMode="auto">
              <a:xfrm rot="302873">
                <a:off x="4146" y="1292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X,T,O,N</a:t>
                </a:r>
              </a:p>
            </p:txBody>
          </p:sp>
          <p:sp>
            <p:nvSpPr>
              <p:cNvPr id="13490" name="Text Box 178"/>
              <p:cNvSpPr txBox="1">
                <a:spLocks noChangeArrowheads="1"/>
              </p:cNvSpPr>
              <p:nvPr/>
            </p:nvSpPr>
            <p:spPr bwMode="auto">
              <a:xfrm rot="302873">
                <a:off x="4156" y="1358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A200A2"/>
                    </a:solidFill>
                  </a:rPr>
                  <a:t>APPS</a:t>
                </a:r>
              </a:p>
            </p:txBody>
          </p:sp>
          <p:sp>
            <p:nvSpPr>
              <p:cNvPr id="13491" name="Text Box 179"/>
              <p:cNvSpPr txBox="1">
                <a:spLocks noChangeArrowheads="1"/>
              </p:cNvSpPr>
              <p:nvPr/>
            </p:nvSpPr>
            <p:spPr bwMode="auto">
              <a:xfrm rot="302873">
                <a:off x="4030" y="1343"/>
                <a:ext cx="16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MATH</a:t>
                </a:r>
              </a:p>
            </p:txBody>
          </p:sp>
          <p:sp>
            <p:nvSpPr>
              <p:cNvPr id="13492" name="Text Box 180"/>
              <p:cNvSpPr txBox="1">
                <a:spLocks noChangeArrowheads="1"/>
              </p:cNvSpPr>
              <p:nvPr/>
            </p:nvSpPr>
            <p:spPr bwMode="auto">
              <a:xfrm rot="302873">
                <a:off x="4154" y="155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7</a:t>
                </a:r>
              </a:p>
            </p:txBody>
          </p:sp>
          <p:sp>
            <p:nvSpPr>
              <p:cNvPr id="13493" name="Text Box 181"/>
              <p:cNvSpPr txBox="1">
                <a:spLocks noChangeArrowheads="1"/>
              </p:cNvSpPr>
              <p:nvPr/>
            </p:nvSpPr>
            <p:spPr bwMode="auto">
              <a:xfrm rot="302873">
                <a:off x="4148" y="164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4</a:t>
                </a:r>
              </a:p>
            </p:txBody>
          </p:sp>
          <p:sp>
            <p:nvSpPr>
              <p:cNvPr id="13494" name="Text Box 182"/>
              <p:cNvSpPr txBox="1">
                <a:spLocks noChangeArrowheads="1"/>
              </p:cNvSpPr>
              <p:nvPr/>
            </p:nvSpPr>
            <p:spPr bwMode="auto">
              <a:xfrm rot="302873">
                <a:off x="4150" y="1718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1</a:t>
                </a:r>
              </a:p>
            </p:txBody>
          </p:sp>
          <p:sp>
            <p:nvSpPr>
              <p:cNvPr id="13495" name="Text Box 183"/>
              <p:cNvSpPr txBox="1">
                <a:spLocks noChangeArrowheads="1"/>
              </p:cNvSpPr>
              <p:nvPr/>
            </p:nvSpPr>
            <p:spPr bwMode="auto">
              <a:xfrm rot="311666">
                <a:off x="4150" y="179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0</a:t>
                </a:r>
              </a:p>
            </p:txBody>
          </p:sp>
          <p:sp>
            <p:nvSpPr>
              <p:cNvPr id="13496" name="Text Box 184"/>
              <p:cNvSpPr txBox="1">
                <a:spLocks noChangeArrowheads="1"/>
              </p:cNvSpPr>
              <p:nvPr/>
            </p:nvSpPr>
            <p:spPr bwMode="auto">
              <a:xfrm>
                <a:off x="4295" y="156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8</a:t>
                </a:r>
              </a:p>
            </p:txBody>
          </p:sp>
          <p:sp>
            <p:nvSpPr>
              <p:cNvPr id="13497" name="Text Box 185"/>
              <p:cNvSpPr txBox="1">
                <a:spLocks noChangeArrowheads="1"/>
              </p:cNvSpPr>
              <p:nvPr/>
            </p:nvSpPr>
            <p:spPr bwMode="auto">
              <a:xfrm>
                <a:off x="4293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5</a:t>
                </a:r>
              </a:p>
            </p:txBody>
          </p:sp>
          <p:sp>
            <p:nvSpPr>
              <p:cNvPr id="13498" name="Text Box 186"/>
              <p:cNvSpPr txBox="1">
                <a:spLocks noChangeArrowheads="1"/>
              </p:cNvSpPr>
              <p:nvPr/>
            </p:nvSpPr>
            <p:spPr bwMode="auto">
              <a:xfrm>
                <a:off x="4296" y="1729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2</a:t>
                </a:r>
              </a:p>
            </p:txBody>
          </p:sp>
          <p:sp>
            <p:nvSpPr>
              <p:cNvPr id="13499" name="Text Box 187"/>
              <p:cNvSpPr txBox="1">
                <a:spLocks noChangeArrowheads="1"/>
              </p:cNvSpPr>
              <p:nvPr/>
            </p:nvSpPr>
            <p:spPr bwMode="auto">
              <a:xfrm>
                <a:off x="4296" y="1769"/>
                <a:ext cx="1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600" b="1"/>
                  <a:t>.</a:t>
                </a:r>
              </a:p>
            </p:txBody>
          </p:sp>
          <p:sp>
            <p:nvSpPr>
              <p:cNvPr id="13500" name="Text Box 188"/>
              <p:cNvSpPr txBox="1">
                <a:spLocks noChangeArrowheads="1"/>
              </p:cNvSpPr>
              <p:nvPr/>
            </p:nvSpPr>
            <p:spPr bwMode="auto">
              <a:xfrm rot="-501791">
                <a:off x="4419" y="1562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9</a:t>
                </a:r>
              </a:p>
            </p:txBody>
          </p:sp>
          <p:sp>
            <p:nvSpPr>
              <p:cNvPr id="13501" name="Text Box 189"/>
              <p:cNvSpPr txBox="1">
                <a:spLocks noChangeArrowheads="1"/>
              </p:cNvSpPr>
              <p:nvPr/>
            </p:nvSpPr>
            <p:spPr bwMode="auto">
              <a:xfrm rot="-501791">
                <a:off x="4417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6</a:t>
                </a:r>
              </a:p>
            </p:txBody>
          </p:sp>
          <p:sp>
            <p:nvSpPr>
              <p:cNvPr id="13502" name="Text Box 190"/>
              <p:cNvSpPr txBox="1">
                <a:spLocks noChangeArrowheads="1"/>
              </p:cNvSpPr>
              <p:nvPr/>
            </p:nvSpPr>
            <p:spPr bwMode="auto">
              <a:xfrm rot="-546389">
                <a:off x="4429" y="1726"/>
                <a:ext cx="116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300" b="1"/>
                  <a:t>3</a:t>
                </a:r>
              </a:p>
            </p:txBody>
          </p:sp>
          <p:sp>
            <p:nvSpPr>
              <p:cNvPr id="13503" name="Text Box 191"/>
              <p:cNvSpPr txBox="1">
                <a:spLocks noChangeArrowheads="1"/>
              </p:cNvSpPr>
              <p:nvPr/>
            </p:nvSpPr>
            <p:spPr bwMode="auto">
              <a:xfrm rot="-626869">
                <a:off x="4437" y="1794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/>
                  <a:t>(-)</a:t>
                </a:r>
              </a:p>
            </p:txBody>
          </p:sp>
          <p:sp>
            <p:nvSpPr>
              <p:cNvPr id="13504" name="Text Box 192"/>
              <p:cNvSpPr txBox="1">
                <a:spLocks noChangeArrowheads="1"/>
              </p:cNvSpPr>
              <p:nvPr/>
            </p:nvSpPr>
            <p:spPr bwMode="auto">
              <a:xfrm rot="-501791">
                <a:off x="4550" y="154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x</a:t>
                </a:r>
              </a:p>
            </p:txBody>
          </p:sp>
          <p:sp>
            <p:nvSpPr>
              <p:cNvPr id="13505" name="Text Box 193"/>
              <p:cNvSpPr txBox="1">
                <a:spLocks noChangeArrowheads="1"/>
              </p:cNvSpPr>
              <p:nvPr/>
            </p:nvSpPr>
            <p:spPr bwMode="auto">
              <a:xfrm rot="-501791">
                <a:off x="4556" y="1611"/>
                <a:ext cx="130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13506" name="Text Box 194"/>
              <p:cNvSpPr txBox="1">
                <a:spLocks noChangeArrowheads="1"/>
              </p:cNvSpPr>
              <p:nvPr/>
            </p:nvSpPr>
            <p:spPr bwMode="auto">
              <a:xfrm rot="-546389">
                <a:off x="4559" y="1673"/>
                <a:ext cx="124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-</a:t>
                </a:r>
              </a:p>
            </p:txBody>
          </p:sp>
          <p:sp>
            <p:nvSpPr>
              <p:cNvPr id="13507" name="Text Box 195"/>
              <p:cNvSpPr txBox="1">
                <a:spLocks noChangeArrowheads="1"/>
              </p:cNvSpPr>
              <p:nvPr/>
            </p:nvSpPr>
            <p:spPr bwMode="auto">
              <a:xfrm rot="-501791">
                <a:off x="4548" y="1474"/>
                <a:ext cx="134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" b="1">
                    <a:solidFill>
                      <a:schemeClr val="bg1"/>
                    </a:solidFill>
                  </a:rPr>
                  <a:t>÷</a:t>
                </a:r>
              </a:p>
            </p:txBody>
          </p:sp>
          <p:sp>
            <p:nvSpPr>
              <p:cNvPr id="13508" name="Text Box 196"/>
              <p:cNvSpPr txBox="1">
                <a:spLocks noChangeArrowheads="1"/>
              </p:cNvSpPr>
              <p:nvPr/>
            </p:nvSpPr>
            <p:spPr bwMode="auto">
              <a:xfrm rot="-476699">
                <a:off x="4554" y="1751"/>
                <a:ext cx="157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Enter</a:t>
                </a:r>
              </a:p>
            </p:txBody>
          </p:sp>
          <p:sp>
            <p:nvSpPr>
              <p:cNvPr id="13509" name="Text Box 197"/>
              <p:cNvSpPr txBox="1">
                <a:spLocks noChangeArrowheads="1"/>
              </p:cNvSpPr>
              <p:nvPr/>
            </p:nvSpPr>
            <p:spPr bwMode="auto">
              <a:xfrm rot="302873">
                <a:off x="4044" y="1420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 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-1</a:t>
                </a:r>
              </a:p>
            </p:txBody>
          </p:sp>
          <p:sp>
            <p:nvSpPr>
              <p:cNvPr id="13510" name="Text Box 198"/>
              <p:cNvSpPr txBox="1">
                <a:spLocks noChangeArrowheads="1"/>
              </p:cNvSpPr>
              <p:nvPr/>
            </p:nvSpPr>
            <p:spPr bwMode="auto">
              <a:xfrm rot="302873">
                <a:off x="4041" y="1485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13511" name="Text Box 199"/>
              <p:cNvSpPr txBox="1">
                <a:spLocks noChangeArrowheads="1"/>
              </p:cNvSpPr>
              <p:nvPr/>
            </p:nvSpPr>
            <p:spPr bwMode="auto">
              <a:xfrm rot="302873">
                <a:off x="4026" y="1549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LOG</a:t>
                </a:r>
              </a:p>
            </p:txBody>
          </p:sp>
          <p:sp>
            <p:nvSpPr>
              <p:cNvPr id="13512" name="Text Box 200"/>
              <p:cNvSpPr txBox="1">
                <a:spLocks noChangeArrowheads="1"/>
              </p:cNvSpPr>
              <p:nvPr/>
            </p:nvSpPr>
            <p:spPr bwMode="auto">
              <a:xfrm rot="302873">
                <a:off x="4035" y="1614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LN</a:t>
                </a:r>
              </a:p>
            </p:txBody>
          </p:sp>
          <p:sp>
            <p:nvSpPr>
              <p:cNvPr id="13513" name="Text Box 201"/>
              <p:cNvSpPr txBox="1">
                <a:spLocks noChangeArrowheads="1"/>
              </p:cNvSpPr>
              <p:nvPr/>
            </p:nvSpPr>
            <p:spPr bwMode="auto">
              <a:xfrm rot="302873">
                <a:off x="4023" y="1675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STO&gt;</a:t>
                </a:r>
              </a:p>
            </p:txBody>
          </p:sp>
          <p:sp>
            <p:nvSpPr>
              <p:cNvPr id="13514" name="Text Box 202"/>
              <p:cNvSpPr txBox="1">
                <a:spLocks noChangeArrowheads="1"/>
              </p:cNvSpPr>
              <p:nvPr/>
            </p:nvSpPr>
            <p:spPr bwMode="auto">
              <a:xfrm rot="302873">
                <a:off x="4029" y="1742"/>
                <a:ext cx="14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ON</a:t>
                </a:r>
              </a:p>
            </p:txBody>
          </p:sp>
          <p:sp>
            <p:nvSpPr>
              <p:cNvPr id="13515" name="Text Box 203"/>
              <p:cNvSpPr txBox="1">
                <a:spLocks noChangeArrowheads="1"/>
              </p:cNvSpPr>
              <p:nvPr/>
            </p:nvSpPr>
            <p:spPr bwMode="auto">
              <a:xfrm rot="302873">
                <a:off x="4160" y="1433"/>
                <a:ext cx="14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SIN</a:t>
                </a:r>
              </a:p>
            </p:txBody>
          </p:sp>
          <p:sp>
            <p:nvSpPr>
              <p:cNvPr id="13516" name="Text Box 204"/>
              <p:cNvSpPr txBox="1">
                <a:spLocks noChangeArrowheads="1"/>
              </p:cNvSpPr>
              <p:nvPr/>
            </p:nvSpPr>
            <p:spPr bwMode="auto">
              <a:xfrm rot="302873">
                <a:off x="4166" y="1519"/>
                <a:ext cx="12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,</a:t>
                </a:r>
              </a:p>
            </p:txBody>
          </p:sp>
          <p:sp>
            <p:nvSpPr>
              <p:cNvPr id="13517" name="Text Box 205"/>
              <p:cNvSpPr txBox="1">
                <a:spLocks noChangeArrowheads="1"/>
              </p:cNvSpPr>
              <p:nvPr/>
            </p:nvSpPr>
            <p:spPr bwMode="auto">
              <a:xfrm rot="-611125">
                <a:off x="4402" y="1366"/>
                <a:ext cx="162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VARS</a:t>
                </a:r>
              </a:p>
            </p:txBody>
          </p:sp>
          <p:sp>
            <p:nvSpPr>
              <p:cNvPr id="13518" name="Text Box 206"/>
              <p:cNvSpPr txBox="1">
                <a:spLocks noChangeArrowheads="1"/>
              </p:cNvSpPr>
              <p:nvPr/>
            </p:nvSpPr>
            <p:spPr bwMode="auto">
              <a:xfrm rot="-611125">
                <a:off x="4523" y="1351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CLEAR</a:t>
                </a:r>
              </a:p>
            </p:txBody>
          </p:sp>
          <p:sp>
            <p:nvSpPr>
              <p:cNvPr id="13519" name="Text Box 207"/>
              <p:cNvSpPr txBox="1">
                <a:spLocks noChangeArrowheads="1"/>
              </p:cNvSpPr>
              <p:nvPr/>
            </p:nvSpPr>
            <p:spPr bwMode="auto">
              <a:xfrm rot="-611125">
                <a:off x="4405" y="1437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TAN</a:t>
                </a:r>
              </a:p>
            </p:txBody>
          </p:sp>
          <p:sp>
            <p:nvSpPr>
              <p:cNvPr id="13520" name="Text Box 208"/>
              <p:cNvSpPr txBox="1">
                <a:spLocks noChangeArrowheads="1"/>
              </p:cNvSpPr>
              <p:nvPr/>
            </p:nvSpPr>
            <p:spPr bwMode="auto">
              <a:xfrm rot="15588875">
                <a:off x="4540" y="1422"/>
                <a:ext cx="12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&gt;</a:t>
                </a:r>
              </a:p>
            </p:txBody>
          </p:sp>
          <p:sp>
            <p:nvSpPr>
              <p:cNvPr id="13521" name="Text Box 209"/>
              <p:cNvSpPr txBox="1">
                <a:spLocks noChangeArrowheads="1"/>
              </p:cNvSpPr>
              <p:nvPr/>
            </p:nvSpPr>
            <p:spPr bwMode="auto">
              <a:xfrm rot="-611125">
                <a:off x="4422" y="1527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)</a:t>
                </a:r>
              </a:p>
            </p:txBody>
          </p:sp>
        </p:grpSp>
        <p:grpSp>
          <p:nvGrpSpPr>
            <p:cNvPr id="13522" name="Group 210"/>
            <p:cNvGrpSpPr>
              <a:grpSpLocks/>
            </p:cNvGrpSpPr>
            <p:nvPr/>
          </p:nvGrpSpPr>
          <p:grpSpPr bwMode="auto">
            <a:xfrm>
              <a:off x="985" y="994"/>
              <a:ext cx="118" cy="297"/>
              <a:chOff x="220" y="445"/>
              <a:chExt cx="119" cy="420"/>
            </a:xfrm>
          </p:grpSpPr>
          <p:sp>
            <p:nvSpPr>
              <p:cNvPr id="13523" name="Freeform 211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4" name="Line 212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5" name="Freeform 213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6" name="Freeform 214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27" name="Line 215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528" name="Group 216"/>
            <p:cNvGrpSpPr>
              <a:grpSpLocks/>
            </p:cNvGrpSpPr>
            <p:nvPr/>
          </p:nvGrpSpPr>
          <p:grpSpPr bwMode="auto">
            <a:xfrm flipH="1">
              <a:off x="1763" y="986"/>
              <a:ext cx="124" cy="297"/>
              <a:chOff x="220" y="445"/>
              <a:chExt cx="119" cy="420"/>
            </a:xfrm>
          </p:grpSpPr>
          <p:sp>
            <p:nvSpPr>
              <p:cNvPr id="13529" name="Freeform 217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0" name="Line 218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1" name="Freeform 219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2" name="Freeform 220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33" name="Line 221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534" name="Text Box 222"/>
          <p:cNvSpPr txBox="1">
            <a:spLocks noChangeArrowheads="1"/>
          </p:cNvSpPr>
          <p:nvPr/>
        </p:nvSpPr>
        <p:spPr bwMode="auto">
          <a:xfrm>
            <a:off x="200025" y="123825"/>
            <a:ext cx="67484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3:</a:t>
            </a:r>
            <a:r>
              <a:rPr lang="en-US" altLang="en-US">
                <a:solidFill>
                  <a:schemeClr val="bg1"/>
                </a:solidFill>
              </a:rPr>
              <a:t> Obtain the power supply and plug it into the lower left corner of the </a:t>
            </a:r>
            <a:r>
              <a:rPr lang="en-US" altLang="en-US" u="sng">
                <a:solidFill>
                  <a:schemeClr val="bg1"/>
                </a:solidFill>
              </a:rPr>
              <a:t>LabPro</a:t>
            </a:r>
            <a:r>
              <a:rPr lang="en-US" altLang="en-US">
                <a:solidFill>
                  <a:schemeClr val="bg1"/>
                </a:solidFill>
              </a:rPr>
              <a:t> platform and outlet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 descr="Walnut"/>
          <p:cNvSpPr>
            <a:spLocks noChangeArrowheads="1"/>
          </p:cNvSpPr>
          <p:nvPr/>
        </p:nvSpPr>
        <p:spPr bwMode="auto">
          <a:xfrm>
            <a:off x="-701675" y="1176338"/>
            <a:ext cx="11811000" cy="38322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Bottom">
              <a:rot lat="20699999" lon="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422100"/>
            </a:extrusionClr>
            <a:contourClr>
              <a:srgbClr val="6633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endParaRPr lang="en-US" alt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795463" y="1236663"/>
            <a:ext cx="1187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Top View</a:t>
            </a:r>
          </a:p>
        </p:txBody>
      </p:sp>
      <p:sp>
        <p:nvSpPr>
          <p:cNvPr id="4104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324725" y="42863"/>
            <a:ext cx="1597025" cy="320675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Previous Slide</a:t>
            </a:r>
          </a:p>
        </p:txBody>
      </p:sp>
      <p:sp>
        <p:nvSpPr>
          <p:cNvPr id="4105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316788" y="485775"/>
            <a:ext cx="1597025" cy="320675"/>
          </a:xfrm>
          <a:prstGeom prst="rect">
            <a:avLst/>
          </a:prstGeom>
          <a:solidFill>
            <a:srgbClr val="FF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Replay</a:t>
            </a:r>
          </a:p>
        </p:txBody>
      </p:sp>
      <p:sp>
        <p:nvSpPr>
          <p:cNvPr id="4106" name="Rectangle 10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323138" y="942975"/>
            <a:ext cx="1597025" cy="320675"/>
          </a:xfrm>
          <a:prstGeom prst="rect">
            <a:avLst/>
          </a:prstGeom>
          <a:solidFill>
            <a:srgbClr val="00FF00"/>
          </a:soli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 b="1"/>
              <a:t>Continue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003550" y="6491288"/>
            <a:ext cx="1250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0000"/>
                </a:solidFill>
              </a:rPr>
              <a:t>Side View</a:t>
            </a:r>
          </a:p>
        </p:txBody>
      </p:sp>
      <p:grpSp>
        <p:nvGrpSpPr>
          <p:cNvPr id="4108" name="Group 12"/>
          <p:cNvGrpSpPr>
            <a:grpSpLocks/>
          </p:cNvGrpSpPr>
          <p:nvPr/>
        </p:nvGrpSpPr>
        <p:grpSpPr bwMode="auto">
          <a:xfrm>
            <a:off x="1622425" y="1703388"/>
            <a:ext cx="1473200" cy="2824162"/>
            <a:chOff x="1022" y="1073"/>
            <a:chExt cx="928" cy="1779"/>
          </a:xfrm>
        </p:grpSpPr>
        <p:sp>
          <p:nvSpPr>
            <p:cNvPr id="4109" name="Freeform 13"/>
            <p:cNvSpPr>
              <a:spLocks/>
            </p:cNvSpPr>
            <p:nvPr/>
          </p:nvSpPr>
          <p:spPr bwMode="auto">
            <a:xfrm>
              <a:off x="1032" y="1082"/>
              <a:ext cx="907" cy="241"/>
            </a:xfrm>
            <a:custGeom>
              <a:avLst/>
              <a:gdLst>
                <a:gd name="T0" fmla="*/ 17 w 837"/>
                <a:gd name="T1" fmla="*/ 189 h 316"/>
                <a:gd name="T2" fmla="*/ 53 w 837"/>
                <a:gd name="T3" fmla="*/ 57 h 316"/>
                <a:gd name="T4" fmla="*/ 210 w 837"/>
                <a:gd name="T5" fmla="*/ 16 h 316"/>
                <a:gd name="T6" fmla="*/ 405 w 837"/>
                <a:gd name="T7" fmla="*/ 0 h 316"/>
                <a:gd name="T8" fmla="*/ 639 w 837"/>
                <a:gd name="T9" fmla="*/ 19 h 316"/>
                <a:gd name="T10" fmla="*/ 789 w 837"/>
                <a:gd name="T11" fmla="*/ 60 h 316"/>
                <a:gd name="T12" fmla="*/ 815 w 837"/>
                <a:gd name="T13" fmla="*/ 183 h 316"/>
                <a:gd name="T14" fmla="*/ 765 w 837"/>
                <a:gd name="T15" fmla="*/ 208 h 316"/>
                <a:gd name="T16" fmla="*/ 384 w 837"/>
                <a:gd name="T17" fmla="*/ 307 h 316"/>
                <a:gd name="T18" fmla="*/ 156 w 837"/>
                <a:gd name="T19" fmla="*/ 264 h 316"/>
                <a:gd name="T20" fmla="*/ 17 w 837"/>
                <a:gd name="T21" fmla="*/ 189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37" h="316">
                  <a:moveTo>
                    <a:pt x="17" y="189"/>
                  </a:moveTo>
                  <a:cubicBezTo>
                    <a:pt x="0" y="155"/>
                    <a:pt x="21" y="86"/>
                    <a:pt x="53" y="57"/>
                  </a:cubicBezTo>
                  <a:cubicBezTo>
                    <a:pt x="85" y="28"/>
                    <a:pt x="151" y="25"/>
                    <a:pt x="210" y="16"/>
                  </a:cubicBezTo>
                  <a:cubicBezTo>
                    <a:pt x="269" y="7"/>
                    <a:pt x="334" y="0"/>
                    <a:pt x="405" y="0"/>
                  </a:cubicBezTo>
                  <a:cubicBezTo>
                    <a:pt x="476" y="0"/>
                    <a:pt x="575" y="9"/>
                    <a:pt x="639" y="19"/>
                  </a:cubicBezTo>
                  <a:cubicBezTo>
                    <a:pt x="703" y="29"/>
                    <a:pt x="760" y="33"/>
                    <a:pt x="789" y="60"/>
                  </a:cubicBezTo>
                  <a:cubicBezTo>
                    <a:pt x="818" y="87"/>
                    <a:pt x="819" y="158"/>
                    <a:pt x="815" y="183"/>
                  </a:cubicBezTo>
                  <a:cubicBezTo>
                    <a:pt x="811" y="208"/>
                    <a:pt x="837" y="187"/>
                    <a:pt x="765" y="208"/>
                  </a:cubicBezTo>
                  <a:cubicBezTo>
                    <a:pt x="693" y="229"/>
                    <a:pt x="485" y="298"/>
                    <a:pt x="384" y="307"/>
                  </a:cubicBezTo>
                  <a:cubicBezTo>
                    <a:pt x="283" y="316"/>
                    <a:pt x="217" y="283"/>
                    <a:pt x="156" y="264"/>
                  </a:cubicBezTo>
                  <a:cubicBezTo>
                    <a:pt x="95" y="245"/>
                    <a:pt x="34" y="223"/>
                    <a:pt x="17" y="189"/>
                  </a:cubicBezTo>
                  <a:close/>
                </a:path>
              </a:pathLst>
            </a:custGeom>
            <a:gradFill rotWithShape="1">
              <a:gsLst>
                <a:gs pos="0">
                  <a:srgbClr val="16323E"/>
                </a:gs>
                <a:gs pos="100000">
                  <a:srgbClr val="0C1B2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auto">
            <a:xfrm>
              <a:off x="1109" y="1316"/>
              <a:ext cx="728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19050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auto">
            <a:xfrm>
              <a:off x="1091" y="1323"/>
              <a:ext cx="729" cy="637"/>
            </a:xfrm>
            <a:custGeom>
              <a:avLst/>
              <a:gdLst>
                <a:gd name="T0" fmla="*/ 128 w 672"/>
                <a:gd name="T1" fmla="*/ 0 h 872"/>
                <a:gd name="T2" fmla="*/ 64 w 672"/>
                <a:gd name="T3" fmla="*/ 96 h 872"/>
                <a:gd name="T4" fmla="*/ 152 w 672"/>
                <a:gd name="T5" fmla="*/ 184 h 872"/>
                <a:gd name="T6" fmla="*/ 240 w 672"/>
                <a:gd name="T7" fmla="*/ 232 h 872"/>
                <a:gd name="T8" fmla="*/ 104 w 672"/>
                <a:gd name="T9" fmla="*/ 256 h 872"/>
                <a:gd name="T10" fmla="*/ 208 w 672"/>
                <a:gd name="T11" fmla="*/ 352 h 872"/>
                <a:gd name="T12" fmla="*/ 304 w 672"/>
                <a:gd name="T13" fmla="*/ 464 h 872"/>
                <a:gd name="T14" fmla="*/ 160 w 672"/>
                <a:gd name="T15" fmla="*/ 560 h 872"/>
                <a:gd name="T16" fmla="*/ 104 w 672"/>
                <a:gd name="T17" fmla="*/ 456 h 872"/>
                <a:gd name="T18" fmla="*/ 240 w 672"/>
                <a:gd name="T19" fmla="*/ 552 h 872"/>
                <a:gd name="T20" fmla="*/ 256 w 672"/>
                <a:gd name="T21" fmla="*/ 296 h 872"/>
                <a:gd name="T22" fmla="*/ 152 w 672"/>
                <a:gd name="T23" fmla="*/ 168 h 872"/>
                <a:gd name="T24" fmla="*/ 248 w 672"/>
                <a:gd name="T25" fmla="*/ 96 h 872"/>
                <a:gd name="T26" fmla="*/ 176 w 672"/>
                <a:gd name="T27" fmla="*/ 224 h 872"/>
                <a:gd name="T28" fmla="*/ 96 w 672"/>
                <a:gd name="T29" fmla="*/ 320 h 872"/>
                <a:gd name="T30" fmla="*/ 152 w 672"/>
                <a:gd name="T31" fmla="*/ 448 h 872"/>
                <a:gd name="T32" fmla="*/ 96 w 672"/>
                <a:gd name="T33" fmla="*/ 568 h 872"/>
                <a:gd name="T34" fmla="*/ 48 w 672"/>
                <a:gd name="T35" fmla="*/ 440 h 872"/>
                <a:gd name="T36" fmla="*/ 120 w 672"/>
                <a:gd name="T37" fmla="*/ 360 h 872"/>
                <a:gd name="T38" fmla="*/ 56 w 672"/>
                <a:gd name="T39" fmla="*/ 224 h 872"/>
                <a:gd name="T40" fmla="*/ 48 w 672"/>
                <a:gd name="T41" fmla="*/ 112 h 872"/>
                <a:gd name="T42" fmla="*/ 184 w 672"/>
                <a:gd name="T43" fmla="*/ 32 h 872"/>
                <a:gd name="T44" fmla="*/ 480 w 672"/>
                <a:gd name="T45" fmla="*/ 32 h 872"/>
                <a:gd name="T46" fmla="*/ 400 w 672"/>
                <a:gd name="T47" fmla="*/ 96 h 872"/>
                <a:gd name="T48" fmla="*/ 536 w 672"/>
                <a:gd name="T49" fmla="*/ 248 h 872"/>
                <a:gd name="T50" fmla="*/ 472 w 672"/>
                <a:gd name="T51" fmla="*/ 368 h 872"/>
                <a:gd name="T52" fmla="*/ 600 w 672"/>
                <a:gd name="T53" fmla="*/ 288 h 872"/>
                <a:gd name="T54" fmla="*/ 488 w 672"/>
                <a:gd name="T55" fmla="*/ 168 h 872"/>
                <a:gd name="T56" fmla="*/ 592 w 672"/>
                <a:gd name="T57" fmla="*/ 256 h 872"/>
                <a:gd name="T58" fmla="*/ 528 w 672"/>
                <a:gd name="T59" fmla="*/ 392 h 872"/>
                <a:gd name="T60" fmla="*/ 520 w 672"/>
                <a:gd name="T61" fmla="*/ 112 h 872"/>
                <a:gd name="T62" fmla="*/ 640 w 672"/>
                <a:gd name="T63" fmla="*/ 64 h 872"/>
                <a:gd name="T64" fmla="*/ 648 w 672"/>
                <a:gd name="T65" fmla="*/ 304 h 872"/>
                <a:gd name="T66" fmla="*/ 512 w 672"/>
                <a:gd name="T67" fmla="*/ 424 h 872"/>
                <a:gd name="T68" fmla="*/ 600 w 672"/>
                <a:gd name="T69" fmla="*/ 344 h 872"/>
                <a:gd name="T70" fmla="*/ 600 w 672"/>
                <a:gd name="T71" fmla="*/ 728 h 872"/>
                <a:gd name="T72" fmla="*/ 480 w 672"/>
                <a:gd name="T73" fmla="*/ 872 h 872"/>
                <a:gd name="T74" fmla="*/ 560 w 672"/>
                <a:gd name="T75" fmla="*/ 808 h 872"/>
                <a:gd name="T76" fmla="*/ 664 w 672"/>
                <a:gd name="T77" fmla="*/ 752 h 872"/>
                <a:gd name="T78" fmla="*/ 528 w 672"/>
                <a:gd name="T79" fmla="*/ 856 h 872"/>
                <a:gd name="T80" fmla="*/ 616 w 672"/>
                <a:gd name="T81" fmla="*/ 728 h 872"/>
                <a:gd name="T82" fmla="*/ 568 w 672"/>
                <a:gd name="T83" fmla="*/ 616 h 872"/>
                <a:gd name="T84" fmla="*/ 616 w 672"/>
                <a:gd name="T85" fmla="*/ 400 h 872"/>
                <a:gd name="T86" fmla="*/ 496 w 672"/>
                <a:gd name="T87" fmla="*/ 288 h 872"/>
                <a:gd name="T88" fmla="*/ 496 w 672"/>
                <a:gd name="T89" fmla="*/ 40 h 872"/>
                <a:gd name="T90" fmla="*/ 592 w 672"/>
                <a:gd name="T91" fmla="*/ 192 h 872"/>
                <a:gd name="T92" fmla="*/ 456 w 672"/>
                <a:gd name="T93" fmla="*/ 64 h 872"/>
                <a:gd name="T94" fmla="*/ 280 w 672"/>
                <a:gd name="T95" fmla="*/ 208 h 872"/>
                <a:gd name="T96" fmla="*/ 232 w 672"/>
                <a:gd name="T97" fmla="*/ 64 h 872"/>
                <a:gd name="T98" fmla="*/ 392 w 672"/>
                <a:gd name="T99" fmla="*/ 184 h 872"/>
                <a:gd name="T100" fmla="*/ 296 w 672"/>
                <a:gd name="T101" fmla="*/ 16 h 872"/>
                <a:gd name="T102" fmla="*/ 168 w 672"/>
                <a:gd name="T103" fmla="*/ 104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2" h="872">
                  <a:moveTo>
                    <a:pt x="0" y="0"/>
                  </a:moveTo>
                  <a:lnTo>
                    <a:pt x="128" y="0"/>
                  </a:lnTo>
                  <a:lnTo>
                    <a:pt x="128" y="96"/>
                  </a:lnTo>
                  <a:lnTo>
                    <a:pt x="64" y="96"/>
                  </a:lnTo>
                  <a:lnTo>
                    <a:pt x="64" y="184"/>
                  </a:lnTo>
                  <a:lnTo>
                    <a:pt x="152" y="184"/>
                  </a:lnTo>
                  <a:lnTo>
                    <a:pt x="240" y="152"/>
                  </a:lnTo>
                  <a:lnTo>
                    <a:pt x="240" y="232"/>
                  </a:lnTo>
                  <a:lnTo>
                    <a:pt x="160" y="256"/>
                  </a:lnTo>
                  <a:lnTo>
                    <a:pt x="104" y="256"/>
                  </a:lnTo>
                  <a:lnTo>
                    <a:pt x="112" y="352"/>
                  </a:lnTo>
                  <a:lnTo>
                    <a:pt x="208" y="352"/>
                  </a:lnTo>
                  <a:lnTo>
                    <a:pt x="304" y="384"/>
                  </a:lnTo>
                  <a:lnTo>
                    <a:pt x="304" y="464"/>
                  </a:lnTo>
                  <a:lnTo>
                    <a:pt x="160" y="464"/>
                  </a:lnTo>
                  <a:lnTo>
                    <a:pt x="160" y="560"/>
                  </a:lnTo>
                  <a:lnTo>
                    <a:pt x="112" y="568"/>
                  </a:lnTo>
                  <a:lnTo>
                    <a:pt x="104" y="456"/>
                  </a:lnTo>
                  <a:lnTo>
                    <a:pt x="256" y="440"/>
                  </a:lnTo>
                  <a:lnTo>
                    <a:pt x="240" y="552"/>
                  </a:lnTo>
                  <a:lnTo>
                    <a:pt x="280" y="480"/>
                  </a:lnTo>
                  <a:lnTo>
                    <a:pt x="256" y="296"/>
                  </a:lnTo>
                  <a:lnTo>
                    <a:pt x="152" y="296"/>
                  </a:lnTo>
                  <a:lnTo>
                    <a:pt x="152" y="168"/>
                  </a:lnTo>
                  <a:lnTo>
                    <a:pt x="264" y="168"/>
                  </a:lnTo>
                  <a:lnTo>
                    <a:pt x="248" y="96"/>
                  </a:lnTo>
                  <a:lnTo>
                    <a:pt x="176" y="96"/>
                  </a:lnTo>
                  <a:lnTo>
                    <a:pt x="176" y="224"/>
                  </a:lnTo>
                  <a:lnTo>
                    <a:pt x="176" y="320"/>
                  </a:lnTo>
                  <a:lnTo>
                    <a:pt x="96" y="320"/>
                  </a:lnTo>
                  <a:lnTo>
                    <a:pt x="96" y="400"/>
                  </a:lnTo>
                  <a:lnTo>
                    <a:pt x="152" y="448"/>
                  </a:lnTo>
                  <a:lnTo>
                    <a:pt x="144" y="568"/>
                  </a:lnTo>
                  <a:lnTo>
                    <a:pt x="96" y="568"/>
                  </a:lnTo>
                  <a:lnTo>
                    <a:pt x="48" y="520"/>
                  </a:lnTo>
                  <a:lnTo>
                    <a:pt x="48" y="440"/>
                  </a:lnTo>
                  <a:lnTo>
                    <a:pt x="136" y="432"/>
                  </a:lnTo>
                  <a:lnTo>
                    <a:pt x="120" y="360"/>
                  </a:lnTo>
                  <a:lnTo>
                    <a:pt x="56" y="360"/>
                  </a:lnTo>
                  <a:lnTo>
                    <a:pt x="56" y="224"/>
                  </a:lnTo>
                  <a:lnTo>
                    <a:pt x="104" y="216"/>
                  </a:lnTo>
                  <a:lnTo>
                    <a:pt x="48" y="112"/>
                  </a:lnTo>
                  <a:lnTo>
                    <a:pt x="56" y="32"/>
                  </a:lnTo>
                  <a:lnTo>
                    <a:pt x="184" y="32"/>
                  </a:lnTo>
                  <a:lnTo>
                    <a:pt x="328" y="32"/>
                  </a:lnTo>
                  <a:lnTo>
                    <a:pt x="480" y="32"/>
                  </a:lnTo>
                  <a:lnTo>
                    <a:pt x="480" y="104"/>
                  </a:lnTo>
                  <a:lnTo>
                    <a:pt x="400" y="96"/>
                  </a:lnTo>
                  <a:lnTo>
                    <a:pt x="528" y="136"/>
                  </a:lnTo>
                  <a:lnTo>
                    <a:pt x="536" y="248"/>
                  </a:lnTo>
                  <a:lnTo>
                    <a:pt x="536" y="360"/>
                  </a:lnTo>
                  <a:lnTo>
                    <a:pt x="472" y="368"/>
                  </a:lnTo>
                  <a:lnTo>
                    <a:pt x="464" y="288"/>
                  </a:lnTo>
                  <a:lnTo>
                    <a:pt x="600" y="288"/>
                  </a:lnTo>
                  <a:lnTo>
                    <a:pt x="600" y="168"/>
                  </a:lnTo>
                  <a:lnTo>
                    <a:pt x="488" y="168"/>
                  </a:lnTo>
                  <a:lnTo>
                    <a:pt x="488" y="256"/>
                  </a:lnTo>
                  <a:lnTo>
                    <a:pt x="592" y="256"/>
                  </a:lnTo>
                  <a:lnTo>
                    <a:pt x="592" y="384"/>
                  </a:lnTo>
                  <a:lnTo>
                    <a:pt x="528" y="392"/>
                  </a:lnTo>
                  <a:lnTo>
                    <a:pt x="528" y="248"/>
                  </a:lnTo>
                  <a:lnTo>
                    <a:pt x="520" y="112"/>
                  </a:lnTo>
                  <a:lnTo>
                    <a:pt x="544" y="64"/>
                  </a:lnTo>
                  <a:lnTo>
                    <a:pt x="640" y="64"/>
                  </a:lnTo>
                  <a:lnTo>
                    <a:pt x="648" y="184"/>
                  </a:lnTo>
                  <a:lnTo>
                    <a:pt x="648" y="304"/>
                  </a:lnTo>
                  <a:lnTo>
                    <a:pt x="512" y="360"/>
                  </a:lnTo>
                  <a:lnTo>
                    <a:pt x="512" y="424"/>
                  </a:lnTo>
                  <a:lnTo>
                    <a:pt x="608" y="424"/>
                  </a:lnTo>
                  <a:lnTo>
                    <a:pt x="600" y="344"/>
                  </a:lnTo>
                  <a:lnTo>
                    <a:pt x="600" y="440"/>
                  </a:lnTo>
                  <a:lnTo>
                    <a:pt x="600" y="728"/>
                  </a:lnTo>
                  <a:lnTo>
                    <a:pt x="480" y="728"/>
                  </a:lnTo>
                  <a:lnTo>
                    <a:pt x="480" y="872"/>
                  </a:lnTo>
                  <a:lnTo>
                    <a:pt x="568" y="872"/>
                  </a:lnTo>
                  <a:lnTo>
                    <a:pt x="560" y="808"/>
                  </a:lnTo>
                  <a:lnTo>
                    <a:pt x="672" y="808"/>
                  </a:lnTo>
                  <a:lnTo>
                    <a:pt x="664" y="752"/>
                  </a:lnTo>
                  <a:lnTo>
                    <a:pt x="544" y="752"/>
                  </a:lnTo>
                  <a:lnTo>
                    <a:pt x="528" y="856"/>
                  </a:lnTo>
                  <a:lnTo>
                    <a:pt x="640" y="840"/>
                  </a:lnTo>
                  <a:lnTo>
                    <a:pt x="616" y="728"/>
                  </a:lnTo>
                  <a:lnTo>
                    <a:pt x="528" y="712"/>
                  </a:lnTo>
                  <a:lnTo>
                    <a:pt x="568" y="616"/>
                  </a:lnTo>
                  <a:lnTo>
                    <a:pt x="632" y="608"/>
                  </a:lnTo>
                  <a:lnTo>
                    <a:pt x="616" y="400"/>
                  </a:lnTo>
                  <a:lnTo>
                    <a:pt x="616" y="296"/>
                  </a:lnTo>
                  <a:lnTo>
                    <a:pt x="496" y="288"/>
                  </a:lnTo>
                  <a:lnTo>
                    <a:pt x="496" y="136"/>
                  </a:lnTo>
                  <a:lnTo>
                    <a:pt x="496" y="40"/>
                  </a:lnTo>
                  <a:lnTo>
                    <a:pt x="592" y="16"/>
                  </a:lnTo>
                  <a:lnTo>
                    <a:pt x="592" y="192"/>
                  </a:lnTo>
                  <a:lnTo>
                    <a:pt x="456" y="232"/>
                  </a:lnTo>
                  <a:lnTo>
                    <a:pt x="456" y="64"/>
                  </a:lnTo>
                  <a:lnTo>
                    <a:pt x="312" y="104"/>
                  </a:lnTo>
                  <a:lnTo>
                    <a:pt x="280" y="208"/>
                  </a:lnTo>
                  <a:lnTo>
                    <a:pt x="176" y="184"/>
                  </a:lnTo>
                  <a:lnTo>
                    <a:pt x="232" y="64"/>
                  </a:lnTo>
                  <a:lnTo>
                    <a:pt x="392" y="64"/>
                  </a:lnTo>
                  <a:lnTo>
                    <a:pt x="392" y="184"/>
                  </a:lnTo>
                  <a:lnTo>
                    <a:pt x="296" y="184"/>
                  </a:lnTo>
                  <a:lnTo>
                    <a:pt x="296" y="16"/>
                  </a:lnTo>
                  <a:lnTo>
                    <a:pt x="168" y="16"/>
                  </a:lnTo>
                  <a:lnTo>
                    <a:pt x="168" y="104"/>
                  </a:lnTo>
                </a:path>
              </a:pathLst>
            </a:custGeom>
            <a:noFill/>
            <a:ln w="28575" cmpd="sng">
              <a:solidFill>
                <a:srgbClr val="96BBC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6BBC4">
                      <a:alpha val="75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auto">
            <a:xfrm>
              <a:off x="1048" y="1235"/>
              <a:ext cx="876" cy="1597"/>
            </a:xfrm>
            <a:custGeom>
              <a:avLst/>
              <a:gdLst>
                <a:gd name="T0" fmla="*/ 0 w 808"/>
                <a:gd name="T1" fmla="*/ 0 h 1928"/>
                <a:gd name="T2" fmla="*/ 800 w 808"/>
                <a:gd name="T3" fmla="*/ 0 h 1928"/>
                <a:gd name="T4" fmla="*/ 808 w 808"/>
                <a:gd name="T5" fmla="*/ 944 h 1928"/>
                <a:gd name="T6" fmla="*/ 808 w 808"/>
                <a:gd name="T7" fmla="*/ 1864 h 1928"/>
                <a:gd name="T8" fmla="*/ 688 w 808"/>
                <a:gd name="T9" fmla="*/ 1928 h 1928"/>
                <a:gd name="T10" fmla="*/ 144 w 808"/>
                <a:gd name="T11" fmla="*/ 1928 h 1928"/>
                <a:gd name="T12" fmla="*/ 0 w 808"/>
                <a:gd name="T13" fmla="*/ 1840 h 1928"/>
                <a:gd name="T14" fmla="*/ 8 w 808"/>
                <a:gd name="T15" fmla="*/ 552 h 1928"/>
                <a:gd name="T16" fmla="*/ 0 w 808"/>
                <a:gd name="T17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08" h="1928">
                  <a:moveTo>
                    <a:pt x="0" y="0"/>
                  </a:moveTo>
                  <a:lnTo>
                    <a:pt x="800" y="0"/>
                  </a:lnTo>
                  <a:lnTo>
                    <a:pt x="808" y="944"/>
                  </a:lnTo>
                  <a:lnTo>
                    <a:pt x="808" y="1864"/>
                  </a:lnTo>
                  <a:lnTo>
                    <a:pt x="688" y="1928"/>
                  </a:lnTo>
                  <a:lnTo>
                    <a:pt x="144" y="1928"/>
                  </a:lnTo>
                  <a:lnTo>
                    <a:pt x="0" y="1840"/>
                  </a:lnTo>
                  <a:lnTo>
                    <a:pt x="8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1B22">
                <a:alpha val="9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Oval 17"/>
            <p:cNvSpPr>
              <a:spLocks noChangeArrowheads="1"/>
            </p:cNvSpPr>
            <p:nvPr/>
          </p:nvSpPr>
          <p:spPr bwMode="auto">
            <a:xfrm>
              <a:off x="1221" y="1323"/>
              <a:ext cx="530" cy="1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Oval 18"/>
            <p:cNvSpPr>
              <a:spLocks noChangeArrowheads="1"/>
            </p:cNvSpPr>
            <p:nvPr/>
          </p:nvSpPr>
          <p:spPr bwMode="auto">
            <a:xfrm>
              <a:off x="1317" y="1351"/>
              <a:ext cx="342" cy="111"/>
            </a:xfrm>
            <a:prstGeom prst="ellipse">
              <a:avLst/>
            </a:prstGeom>
            <a:solidFill>
              <a:srgbClr val="96BBC4"/>
            </a:solidFill>
            <a:ln w="9525">
              <a:solidFill>
                <a:srgbClr val="96BBC4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600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auto">
            <a:xfrm>
              <a:off x="1022" y="1162"/>
              <a:ext cx="147" cy="1670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auto">
            <a:xfrm flipH="1">
              <a:off x="1777" y="1145"/>
              <a:ext cx="173" cy="1707"/>
            </a:xfrm>
            <a:custGeom>
              <a:avLst/>
              <a:gdLst>
                <a:gd name="T0" fmla="*/ 136 w 136"/>
                <a:gd name="T1" fmla="*/ 1992 h 1992"/>
                <a:gd name="T2" fmla="*/ 56 w 136"/>
                <a:gd name="T3" fmla="*/ 112 h 1992"/>
                <a:gd name="T4" fmla="*/ 72 w 136"/>
                <a:gd name="T5" fmla="*/ 0 h 1992"/>
                <a:gd name="T6" fmla="*/ 16 w 136"/>
                <a:gd name="T7" fmla="*/ 80 h 1992"/>
                <a:gd name="T8" fmla="*/ 0 w 136"/>
                <a:gd name="T9" fmla="*/ 568 h 1992"/>
                <a:gd name="T10" fmla="*/ 16 w 136"/>
                <a:gd name="T11" fmla="*/ 1888 h 1992"/>
                <a:gd name="T12" fmla="*/ 136 w 136"/>
                <a:gd name="T13" fmla="*/ 1992 h 19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6" h="1992">
                  <a:moveTo>
                    <a:pt x="136" y="1992"/>
                  </a:moveTo>
                  <a:lnTo>
                    <a:pt x="56" y="112"/>
                  </a:lnTo>
                  <a:lnTo>
                    <a:pt x="72" y="0"/>
                  </a:lnTo>
                  <a:lnTo>
                    <a:pt x="16" y="80"/>
                  </a:lnTo>
                  <a:lnTo>
                    <a:pt x="0" y="568"/>
                  </a:lnTo>
                  <a:lnTo>
                    <a:pt x="16" y="1888"/>
                  </a:lnTo>
                  <a:lnTo>
                    <a:pt x="136" y="1992"/>
                  </a:lnTo>
                  <a:close/>
                </a:path>
              </a:pathLst>
            </a:custGeom>
            <a:gradFill rotWithShape="1">
              <a:gsLst>
                <a:gs pos="0">
                  <a:srgbClr val="053933">
                    <a:alpha val="81000"/>
                  </a:srgbClr>
                </a:gs>
                <a:gs pos="100000">
                  <a:srgbClr val="0C1B22">
                    <a:alpha val="39999"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1346" y="1333"/>
              <a:ext cx="281" cy="1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300" b="1"/>
                <a:t>VERNIER</a:t>
              </a:r>
            </a:p>
            <a:p>
              <a:pPr algn="ctr"/>
              <a:r>
                <a:rPr lang="en-US" altLang="en-US" sz="600" b="1">
                  <a:solidFill>
                    <a:schemeClr val="bg1"/>
                  </a:solidFill>
                </a:rPr>
                <a:t>LabPro</a:t>
              </a: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1351" y="1073"/>
              <a:ext cx="257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Quick Setup</a:t>
              </a:r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1620" y="1094"/>
              <a:ext cx="23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Start/Stop</a:t>
              </a:r>
            </a:p>
          </p:txBody>
        </p:sp>
        <p:sp>
          <p:nvSpPr>
            <p:cNvPr id="4120" name="Oval 24"/>
            <p:cNvSpPr>
              <a:spLocks noChangeArrowheads="1"/>
            </p:cNvSpPr>
            <p:nvPr/>
          </p:nvSpPr>
          <p:spPr bwMode="auto">
            <a:xfrm>
              <a:off x="1655" y="1165"/>
              <a:ext cx="178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1404" y="1141"/>
              <a:ext cx="177" cy="37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22" name="Oval 26"/>
            <p:cNvSpPr>
              <a:spLocks noChangeArrowheads="1"/>
            </p:cNvSpPr>
            <p:nvPr/>
          </p:nvSpPr>
          <p:spPr bwMode="auto">
            <a:xfrm>
              <a:off x="1152" y="1162"/>
              <a:ext cx="178" cy="36"/>
            </a:xfrm>
            <a:prstGeom prst="ellipse">
              <a:avLst/>
            </a:prstGeom>
            <a:solidFill>
              <a:srgbClr val="96BBC4"/>
            </a:solidFill>
            <a:ln w="9525">
              <a:round/>
              <a:headEnd/>
              <a:tailEnd/>
            </a:ln>
            <a:effectLst/>
            <a:scene3d>
              <a:camera prst="legacyPerspectiveBottom"/>
              <a:lightRig rig="legacyFlat3" dir="t"/>
            </a:scene3d>
            <a:sp3d extrusionH="125400" prstMaterial="legacyMatte">
              <a:bevelT w="13500" h="13500" prst="angle"/>
              <a:bevelB w="13500" h="13500" prst="angle"/>
              <a:extrusionClr>
                <a:srgbClr val="96BBC4"/>
              </a:extrusionClr>
              <a:contourClr>
                <a:srgbClr val="96BBC4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1135" y="1097"/>
              <a:ext cx="211" cy="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00" b="1">
                  <a:solidFill>
                    <a:schemeClr val="bg1"/>
                  </a:solidFill>
                </a:rPr>
                <a:t>Transfer</a:t>
              </a:r>
            </a:p>
          </p:txBody>
        </p:sp>
        <p:sp>
          <p:nvSpPr>
            <p:cNvPr id="4124" name="Rectangle 28"/>
            <p:cNvSpPr>
              <a:spLocks noChangeArrowheads="1"/>
            </p:cNvSpPr>
            <p:nvPr/>
          </p:nvSpPr>
          <p:spPr bwMode="auto">
            <a:xfrm>
              <a:off x="1408" y="2661"/>
              <a:ext cx="221" cy="10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auto">
            <a:xfrm>
              <a:off x="1283" y="2636"/>
              <a:ext cx="425" cy="125"/>
            </a:xfrm>
            <a:custGeom>
              <a:avLst/>
              <a:gdLst>
                <a:gd name="T0" fmla="*/ 0 w 392"/>
                <a:gd name="T1" fmla="*/ 15 h 150"/>
                <a:gd name="T2" fmla="*/ 32 w 392"/>
                <a:gd name="T3" fmla="*/ 150 h 150"/>
                <a:gd name="T4" fmla="*/ 33 w 392"/>
                <a:gd name="T5" fmla="*/ 43 h 150"/>
                <a:gd name="T6" fmla="*/ 65 w 392"/>
                <a:gd name="T7" fmla="*/ 43 h 150"/>
                <a:gd name="T8" fmla="*/ 63 w 392"/>
                <a:gd name="T9" fmla="*/ 144 h 150"/>
                <a:gd name="T10" fmla="*/ 138 w 392"/>
                <a:gd name="T11" fmla="*/ 40 h 150"/>
                <a:gd name="T12" fmla="*/ 351 w 392"/>
                <a:gd name="T13" fmla="*/ 39 h 150"/>
                <a:gd name="T14" fmla="*/ 365 w 392"/>
                <a:gd name="T15" fmla="*/ 25 h 150"/>
                <a:gd name="T16" fmla="*/ 392 w 392"/>
                <a:gd name="T17" fmla="*/ 25 h 150"/>
                <a:gd name="T18" fmla="*/ 363 w 392"/>
                <a:gd name="T19" fmla="*/ 15 h 150"/>
                <a:gd name="T20" fmla="*/ 345 w 392"/>
                <a:gd name="T21" fmla="*/ 7 h 150"/>
                <a:gd name="T22" fmla="*/ 126 w 392"/>
                <a:gd name="T23" fmla="*/ 7 h 150"/>
                <a:gd name="T24" fmla="*/ 74 w 392"/>
                <a:gd name="T25" fmla="*/ 7 h 150"/>
                <a:gd name="T26" fmla="*/ 51 w 392"/>
                <a:gd name="T27" fmla="*/ 0 h 150"/>
                <a:gd name="T28" fmla="*/ 0 w 392"/>
                <a:gd name="T29" fmla="*/ 1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2" h="150">
                  <a:moveTo>
                    <a:pt x="0" y="15"/>
                  </a:moveTo>
                  <a:lnTo>
                    <a:pt x="32" y="150"/>
                  </a:lnTo>
                  <a:lnTo>
                    <a:pt x="33" y="43"/>
                  </a:lnTo>
                  <a:lnTo>
                    <a:pt x="65" y="43"/>
                  </a:lnTo>
                  <a:lnTo>
                    <a:pt x="63" y="144"/>
                  </a:lnTo>
                  <a:cubicBezTo>
                    <a:pt x="98" y="34"/>
                    <a:pt x="63" y="40"/>
                    <a:pt x="138" y="40"/>
                  </a:cubicBezTo>
                  <a:lnTo>
                    <a:pt x="351" y="39"/>
                  </a:lnTo>
                  <a:lnTo>
                    <a:pt x="365" y="25"/>
                  </a:lnTo>
                  <a:lnTo>
                    <a:pt x="392" y="25"/>
                  </a:lnTo>
                  <a:lnTo>
                    <a:pt x="363" y="15"/>
                  </a:lnTo>
                  <a:lnTo>
                    <a:pt x="345" y="7"/>
                  </a:lnTo>
                  <a:lnTo>
                    <a:pt x="126" y="7"/>
                  </a:lnTo>
                  <a:lnTo>
                    <a:pt x="74" y="7"/>
                  </a:lnTo>
                  <a:lnTo>
                    <a:pt x="51" y="0"/>
                  </a:lnTo>
                  <a:lnTo>
                    <a:pt x="0" y="15"/>
                  </a:lnTo>
                  <a:close/>
                </a:path>
              </a:pathLst>
            </a:cu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Oval 30"/>
            <p:cNvSpPr>
              <a:spLocks noChangeArrowheads="1"/>
            </p:cNvSpPr>
            <p:nvPr/>
          </p:nvSpPr>
          <p:spPr bwMode="auto">
            <a:xfrm>
              <a:off x="1358" y="2634"/>
              <a:ext cx="61" cy="47"/>
            </a:xfrm>
            <a:prstGeom prst="ellips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1367" y="2677"/>
              <a:ext cx="28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600" b="1">
                  <a:solidFill>
                    <a:schemeClr val="bg1"/>
                  </a:solidFill>
                </a:rPr>
                <a:t>Vernier</a:t>
              </a:r>
            </a:p>
          </p:txBody>
        </p:sp>
      </p:grpSp>
      <p:grpSp>
        <p:nvGrpSpPr>
          <p:cNvPr id="4312" name="Group 216"/>
          <p:cNvGrpSpPr>
            <a:grpSpLocks/>
          </p:cNvGrpSpPr>
          <p:nvPr/>
        </p:nvGrpSpPr>
        <p:grpSpPr bwMode="auto">
          <a:xfrm>
            <a:off x="1466850" y="5943600"/>
            <a:ext cx="3857625" cy="495300"/>
            <a:chOff x="924" y="3744"/>
            <a:chExt cx="2430" cy="312"/>
          </a:xfrm>
        </p:grpSpPr>
        <p:sp>
          <p:nvSpPr>
            <p:cNvPr id="4098" name="Oval 2"/>
            <p:cNvSpPr>
              <a:spLocks noChangeArrowheads="1"/>
            </p:cNvSpPr>
            <p:nvPr/>
          </p:nvSpPr>
          <p:spPr bwMode="auto">
            <a:xfrm rot="-1280571">
              <a:off x="938" y="3771"/>
              <a:ext cx="97" cy="65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" name="Oval 3"/>
            <p:cNvSpPr>
              <a:spLocks noChangeArrowheads="1"/>
            </p:cNvSpPr>
            <p:nvPr/>
          </p:nvSpPr>
          <p:spPr bwMode="auto">
            <a:xfrm rot="-1280571">
              <a:off x="977" y="3761"/>
              <a:ext cx="110" cy="76"/>
            </a:xfrm>
            <a:prstGeom prst="ellipse">
              <a:avLst/>
            </a:prstGeom>
            <a:solidFill>
              <a:srgbClr val="BBE0E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1230" y="3744"/>
              <a:ext cx="1890" cy="56"/>
            </a:xfrm>
            <a:prstGeom prst="rect">
              <a:avLst/>
            </a:prstGeom>
            <a:solidFill>
              <a:srgbClr val="053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auto">
            <a:xfrm>
              <a:off x="924" y="3771"/>
              <a:ext cx="2430" cy="285"/>
            </a:xfrm>
            <a:custGeom>
              <a:avLst/>
              <a:gdLst>
                <a:gd name="T0" fmla="*/ 2415 w 2430"/>
                <a:gd name="T1" fmla="*/ 6 h 285"/>
                <a:gd name="T2" fmla="*/ 2430 w 2430"/>
                <a:gd name="T3" fmla="*/ 285 h 285"/>
                <a:gd name="T4" fmla="*/ 0 w 2430"/>
                <a:gd name="T5" fmla="*/ 285 h 285"/>
                <a:gd name="T6" fmla="*/ 0 w 2430"/>
                <a:gd name="T7" fmla="*/ 66 h 285"/>
                <a:gd name="T8" fmla="*/ 162 w 2430"/>
                <a:gd name="T9" fmla="*/ 0 h 285"/>
                <a:gd name="T10" fmla="*/ 2415 w 2430"/>
                <a:gd name="T11" fmla="*/ 6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30" h="285">
                  <a:moveTo>
                    <a:pt x="2415" y="6"/>
                  </a:moveTo>
                  <a:lnTo>
                    <a:pt x="2430" y="285"/>
                  </a:lnTo>
                  <a:lnTo>
                    <a:pt x="0" y="285"/>
                  </a:lnTo>
                  <a:lnTo>
                    <a:pt x="0" y="66"/>
                  </a:lnTo>
                  <a:lnTo>
                    <a:pt x="162" y="0"/>
                  </a:lnTo>
                  <a:lnTo>
                    <a:pt x="2415" y="6"/>
                  </a:lnTo>
                  <a:close/>
                </a:path>
              </a:pathLst>
            </a:custGeom>
            <a:gradFill rotWithShape="1">
              <a:gsLst>
                <a:gs pos="0">
                  <a:srgbClr val="053933"/>
                </a:gs>
                <a:gs pos="100000">
                  <a:srgbClr val="032723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auto">
            <a:xfrm>
              <a:off x="2238" y="3798"/>
              <a:ext cx="366" cy="110"/>
            </a:xfrm>
            <a:prstGeom prst="ellipse">
              <a:avLst/>
            </a:prstGeom>
            <a:solidFill>
              <a:srgbClr val="032723"/>
            </a:solidFill>
            <a:ln w="9525">
              <a:solidFill>
                <a:srgbClr val="053933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1" name="Oval 165" descr="Dark vertical"/>
            <p:cNvSpPr>
              <a:spLocks noChangeArrowheads="1"/>
            </p:cNvSpPr>
            <p:nvPr/>
          </p:nvSpPr>
          <p:spPr bwMode="auto">
            <a:xfrm>
              <a:off x="2316" y="3828"/>
              <a:ext cx="204" cy="44"/>
            </a:xfrm>
            <a:prstGeom prst="ellipse">
              <a:avLst/>
            </a:prstGeom>
            <a:pattFill prst="dkVert">
              <a:fgClr>
                <a:srgbClr val="03272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2" name="AutoShape 166"/>
            <p:cNvSpPr>
              <a:spLocks noChangeArrowheads="1"/>
            </p:cNvSpPr>
            <p:nvPr/>
          </p:nvSpPr>
          <p:spPr bwMode="auto">
            <a:xfrm>
              <a:off x="1152" y="3854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3" name="AutoShape 167"/>
            <p:cNvSpPr>
              <a:spLocks noChangeArrowheads="1"/>
            </p:cNvSpPr>
            <p:nvPr/>
          </p:nvSpPr>
          <p:spPr bwMode="auto">
            <a:xfrm>
              <a:off x="1396" y="3852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4" name="AutoShape 168"/>
            <p:cNvSpPr>
              <a:spLocks noChangeArrowheads="1"/>
            </p:cNvSpPr>
            <p:nvPr/>
          </p:nvSpPr>
          <p:spPr bwMode="auto">
            <a:xfrm>
              <a:off x="1626" y="3854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5" name="AutoShape 169"/>
            <p:cNvSpPr>
              <a:spLocks noChangeArrowheads="1"/>
            </p:cNvSpPr>
            <p:nvPr/>
          </p:nvSpPr>
          <p:spPr bwMode="auto">
            <a:xfrm>
              <a:off x="1872" y="3854"/>
              <a:ext cx="174" cy="1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6" name="AutoShape 170" descr="Narrow vertical"/>
            <p:cNvSpPr>
              <a:spLocks noChangeArrowheads="1"/>
            </p:cNvSpPr>
            <p:nvPr/>
          </p:nvSpPr>
          <p:spPr bwMode="auto">
            <a:xfrm>
              <a:off x="1900" y="3878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7" name="AutoShape 171" descr="Narrow vertical"/>
            <p:cNvSpPr>
              <a:spLocks noChangeArrowheads="1"/>
            </p:cNvSpPr>
            <p:nvPr/>
          </p:nvSpPr>
          <p:spPr bwMode="auto">
            <a:xfrm>
              <a:off x="1654" y="3878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8" name="AutoShape 172" descr="Narrow vertical"/>
            <p:cNvSpPr>
              <a:spLocks noChangeArrowheads="1"/>
            </p:cNvSpPr>
            <p:nvPr/>
          </p:nvSpPr>
          <p:spPr bwMode="auto">
            <a:xfrm>
              <a:off x="1426" y="3882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69" name="AutoShape 173" descr="Narrow vertical"/>
            <p:cNvSpPr>
              <a:spLocks noChangeArrowheads="1"/>
            </p:cNvSpPr>
            <p:nvPr/>
          </p:nvSpPr>
          <p:spPr bwMode="auto">
            <a:xfrm>
              <a:off x="1184" y="3878"/>
              <a:ext cx="114" cy="66"/>
            </a:xfrm>
            <a:prstGeom prst="roundRect">
              <a:avLst>
                <a:gd name="adj" fmla="val 16667"/>
              </a:avLst>
            </a:prstGeom>
            <a:pattFill prst="narVert">
              <a:fgClr>
                <a:srgbClr val="053933"/>
              </a:fgClr>
              <a:bgClr>
                <a:schemeClr val="tx1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0" name="AutoShape 174"/>
            <p:cNvSpPr>
              <a:spLocks noChangeArrowheads="1"/>
            </p:cNvSpPr>
            <p:nvPr/>
          </p:nvSpPr>
          <p:spPr bwMode="auto">
            <a:xfrm rot="5400000">
              <a:off x="3141" y="3882"/>
              <a:ext cx="102" cy="98"/>
            </a:xfrm>
            <a:prstGeom prst="flowChartDelay">
              <a:avLst/>
            </a:prstGeom>
            <a:solidFill>
              <a:srgbClr val="0C1B22"/>
            </a:solidFill>
            <a:ln w="9525">
              <a:solidFill>
                <a:srgbClr val="0539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1" name="AutoShape 175"/>
            <p:cNvSpPr>
              <a:spLocks noChangeArrowheads="1"/>
            </p:cNvSpPr>
            <p:nvPr/>
          </p:nvSpPr>
          <p:spPr bwMode="auto">
            <a:xfrm>
              <a:off x="3161" y="3900"/>
              <a:ext cx="56" cy="56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gradFill rotWithShape="1">
              <a:gsLst>
                <a:gs pos="0">
                  <a:srgbClr val="7F7F7F"/>
                </a:gs>
                <a:gs pos="10501">
                  <a:srgbClr val="FFFFFF"/>
                </a:gs>
                <a:gs pos="12001">
                  <a:srgbClr val="1F1F1F"/>
                </a:gs>
                <a:gs pos="17000">
                  <a:srgbClr val="CFCFCF"/>
                </a:gs>
                <a:gs pos="23500">
                  <a:srgbClr val="CFCFCF"/>
                </a:gs>
                <a:gs pos="29000">
                  <a:srgbClr val="636363"/>
                </a:gs>
                <a:gs pos="41001">
                  <a:srgbClr val="FFFFFF"/>
                </a:gs>
                <a:gs pos="42000">
                  <a:srgbClr val="1F1F1F"/>
                </a:gs>
                <a:gs pos="50000">
                  <a:srgbClr val="FFFFFF"/>
                </a:gs>
                <a:gs pos="58000">
                  <a:srgbClr val="1F1F1F"/>
                </a:gs>
                <a:gs pos="59000">
                  <a:srgbClr val="FFFFFF"/>
                </a:gs>
                <a:gs pos="71000">
                  <a:srgbClr val="636363"/>
                </a:gs>
                <a:gs pos="76500">
                  <a:srgbClr val="CFCFCF"/>
                </a:gs>
                <a:gs pos="83000">
                  <a:srgbClr val="CFCFCF"/>
                </a:gs>
                <a:gs pos="88000">
                  <a:srgbClr val="1F1F1F"/>
                </a:gs>
                <a:gs pos="89500">
                  <a:srgbClr val="FFFFFF"/>
                </a:gs>
                <a:gs pos="100000">
                  <a:srgbClr val="7F7F7F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auto">
            <a:xfrm>
              <a:off x="3185" y="3924"/>
              <a:ext cx="6" cy="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3" name="Rectangle 177"/>
            <p:cNvSpPr>
              <a:spLocks noChangeArrowheads="1"/>
            </p:cNvSpPr>
            <p:nvPr/>
          </p:nvSpPr>
          <p:spPr bwMode="auto">
            <a:xfrm>
              <a:off x="3096" y="3818"/>
              <a:ext cx="196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4" name="Rectangle 178"/>
            <p:cNvSpPr>
              <a:spLocks noChangeArrowheads="1"/>
            </p:cNvSpPr>
            <p:nvPr/>
          </p:nvSpPr>
          <p:spPr bwMode="auto">
            <a:xfrm>
              <a:off x="3105" y="3838"/>
              <a:ext cx="40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5" name="Rectangle 179"/>
            <p:cNvSpPr>
              <a:spLocks noChangeArrowheads="1"/>
            </p:cNvSpPr>
            <p:nvPr/>
          </p:nvSpPr>
          <p:spPr bwMode="auto">
            <a:xfrm>
              <a:off x="3170" y="3838"/>
              <a:ext cx="40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6" name="Rectangle 180"/>
            <p:cNvSpPr>
              <a:spLocks noChangeArrowheads="1"/>
            </p:cNvSpPr>
            <p:nvPr/>
          </p:nvSpPr>
          <p:spPr bwMode="auto">
            <a:xfrm>
              <a:off x="3239" y="3838"/>
              <a:ext cx="40" cy="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77" name="Text Box 181"/>
            <p:cNvSpPr txBox="1">
              <a:spLocks noChangeArrowheads="1"/>
            </p:cNvSpPr>
            <p:nvPr/>
          </p:nvSpPr>
          <p:spPr bwMode="auto">
            <a:xfrm>
              <a:off x="1100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1</a:t>
              </a:r>
            </a:p>
          </p:txBody>
        </p:sp>
        <p:sp>
          <p:nvSpPr>
            <p:cNvPr id="4278" name="Text Box 182"/>
            <p:cNvSpPr txBox="1">
              <a:spLocks noChangeArrowheads="1"/>
            </p:cNvSpPr>
            <p:nvPr/>
          </p:nvSpPr>
          <p:spPr bwMode="auto">
            <a:xfrm>
              <a:off x="1338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2</a:t>
              </a:r>
            </a:p>
          </p:txBody>
        </p:sp>
        <p:sp>
          <p:nvSpPr>
            <p:cNvPr id="4279" name="Text Box 183"/>
            <p:cNvSpPr txBox="1">
              <a:spLocks noChangeArrowheads="1"/>
            </p:cNvSpPr>
            <p:nvPr/>
          </p:nvSpPr>
          <p:spPr bwMode="auto">
            <a:xfrm>
              <a:off x="1570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3</a:t>
              </a:r>
            </a:p>
          </p:txBody>
        </p:sp>
        <p:sp>
          <p:nvSpPr>
            <p:cNvPr id="4280" name="Text Box 184"/>
            <p:cNvSpPr txBox="1">
              <a:spLocks noChangeArrowheads="1"/>
            </p:cNvSpPr>
            <p:nvPr/>
          </p:nvSpPr>
          <p:spPr bwMode="auto">
            <a:xfrm>
              <a:off x="1812" y="3778"/>
              <a:ext cx="271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" b="1">
                  <a:solidFill>
                    <a:schemeClr val="bg1"/>
                  </a:solidFill>
                </a:rPr>
                <a:t>Channel 4</a:t>
              </a:r>
            </a:p>
          </p:txBody>
        </p:sp>
      </p:grpSp>
      <p:grpSp>
        <p:nvGrpSpPr>
          <p:cNvPr id="4281" name="Group 185"/>
          <p:cNvGrpSpPr>
            <a:grpSpLocks/>
          </p:cNvGrpSpPr>
          <p:nvPr/>
        </p:nvGrpSpPr>
        <p:grpSpPr bwMode="auto">
          <a:xfrm>
            <a:off x="1779588" y="5316538"/>
            <a:ext cx="3527425" cy="685800"/>
            <a:chOff x="3359" y="3331"/>
            <a:chExt cx="2120" cy="432"/>
          </a:xfrm>
        </p:grpSpPr>
        <p:grpSp>
          <p:nvGrpSpPr>
            <p:cNvPr id="4282" name="Group 186"/>
            <p:cNvGrpSpPr>
              <a:grpSpLocks/>
            </p:cNvGrpSpPr>
            <p:nvPr/>
          </p:nvGrpSpPr>
          <p:grpSpPr bwMode="auto">
            <a:xfrm>
              <a:off x="3467" y="3470"/>
              <a:ext cx="1296" cy="184"/>
              <a:chOff x="2798" y="2104"/>
              <a:chExt cx="1296" cy="184"/>
            </a:xfrm>
          </p:grpSpPr>
          <p:sp>
            <p:nvSpPr>
              <p:cNvPr id="4283" name="Rectangle 187"/>
              <p:cNvSpPr>
                <a:spLocks noChangeArrowheads="1"/>
              </p:cNvSpPr>
              <p:nvPr/>
            </p:nvSpPr>
            <p:spPr bwMode="auto">
              <a:xfrm>
                <a:off x="3190" y="2104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4" name="Rectangle 188"/>
              <p:cNvSpPr>
                <a:spLocks noChangeArrowheads="1"/>
              </p:cNvSpPr>
              <p:nvPr/>
            </p:nvSpPr>
            <p:spPr bwMode="auto">
              <a:xfrm>
                <a:off x="3294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5" name="Rectangle 189"/>
              <p:cNvSpPr>
                <a:spLocks noChangeArrowheads="1"/>
              </p:cNvSpPr>
              <p:nvPr/>
            </p:nvSpPr>
            <p:spPr bwMode="auto">
              <a:xfrm>
                <a:off x="3402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6" name="Rectangle 190"/>
              <p:cNvSpPr>
                <a:spLocks noChangeArrowheads="1"/>
              </p:cNvSpPr>
              <p:nvPr/>
            </p:nvSpPr>
            <p:spPr bwMode="auto">
              <a:xfrm>
                <a:off x="3506" y="2106"/>
                <a:ext cx="76" cy="36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7" name="Rectangle 191"/>
              <p:cNvSpPr>
                <a:spLocks noChangeArrowheads="1"/>
              </p:cNvSpPr>
              <p:nvPr/>
            </p:nvSpPr>
            <p:spPr bwMode="auto">
              <a:xfrm>
                <a:off x="3628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8" name="Rectangle 192"/>
              <p:cNvSpPr>
                <a:spLocks noChangeArrowheads="1"/>
              </p:cNvSpPr>
              <p:nvPr/>
            </p:nvSpPr>
            <p:spPr bwMode="auto">
              <a:xfrm>
                <a:off x="3732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9" name="Rectangle 193"/>
              <p:cNvSpPr>
                <a:spLocks noChangeArrowheads="1"/>
              </p:cNvSpPr>
              <p:nvPr/>
            </p:nvSpPr>
            <p:spPr bwMode="auto">
              <a:xfrm>
                <a:off x="3830" y="2106"/>
                <a:ext cx="76" cy="3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" name="Rectangle 194"/>
              <p:cNvSpPr>
                <a:spLocks noChangeArrowheads="1"/>
              </p:cNvSpPr>
              <p:nvPr/>
            </p:nvSpPr>
            <p:spPr bwMode="auto">
              <a:xfrm>
                <a:off x="3928" y="2110"/>
                <a:ext cx="104" cy="3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" name="Rectangle 195"/>
              <p:cNvSpPr>
                <a:spLocks noChangeArrowheads="1"/>
              </p:cNvSpPr>
              <p:nvPr/>
            </p:nvSpPr>
            <p:spPr bwMode="auto">
              <a:xfrm>
                <a:off x="3022" y="2106"/>
                <a:ext cx="76" cy="28"/>
              </a:xfrm>
              <a:prstGeom prst="rect">
                <a:avLst/>
              </a:prstGeom>
              <a:solidFill>
                <a:srgbClr val="5F5F5F"/>
              </a:solidFill>
              <a:ln w="9525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2" name="AutoShape 196"/>
              <p:cNvSpPr>
                <a:spLocks noChangeArrowheads="1"/>
              </p:cNvSpPr>
              <p:nvPr/>
            </p:nvSpPr>
            <p:spPr bwMode="auto">
              <a:xfrm>
                <a:off x="2798" y="2120"/>
                <a:ext cx="1296" cy="168"/>
              </a:xfrm>
              <a:prstGeom prst="roundRect">
                <a:avLst>
                  <a:gd name="adj" fmla="val 16667"/>
                </a:avLst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293" name="Group 197"/>
            <p:cNvGrpSpPr>
              <a:grpSpLocks/>
            </p:cNvGrpSpPr>
            <p:nvPr/>
          </p:nvGrpSpPr>
          <p:grpSpPr bwMode="auto">
            <a:xfrm>
              <a:off x="3359" y="3331"/>
              <a:ext cx="2120" cy="432"/>
              <a:chOff x="2170" y="3729"/>
              <a:chExt cx="2120" cy="432"/>
            </a:xfrm>
          </p:grpSpPr>
          <p:sp>
            <p:nvSpPr>
              <p:cNvPr id="4294" name="AutoShape 198"/>
              <p:cNvSpPr>
                <a:spLocks noChangeArrowheads="1"/>
              </p:cNvSpPr>
              <p:nvPr/>
            </p:nvSpPr>
            <p:spPr bwMode="auto">
              <a:xfrm rot="16200000">
                <a:off x="3986" y="3929"/>
                <a:ext cx="144" cy="96"/>
              </a:xfrm>
              <a:prstGeom prst="flowChartDelay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5" name="AutoShape 199"/>
              <p:cNvSpPr>
                <a:spLocks noChangeArrowheads="1"/>
              </p:cNvSpPr>
              <p:nvPr/>
            </p:nvSpPr>
            <p:spPr bwMode="auto">
              <a:xfrm>
                <a:off x="2386" y="3953"/>
                <a:ext cx="1456" cy="80"/>
              </a:xfrm>
              <a:prstGeom prst="flowChartAlternateProcess">
                <a:avLst/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6" name="AutoShape 200"/>
              <p:cNvSpPr>
                <a:spLocks noChangeArrowheads="1"/>
              </p:cNvSpPr>
              <p:nvPr/>
            </p:nvSpPr>
            <p:spPr bwMode="auto">
              <a:xfrm>
                <a:off x="2170" y="3729"/>
                <a:ext cx="280" cy="344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97" name="AutoShape 201"/>
              <p:cNvSpPr>
                <a:spLocks noChangeArrowheads="1"/>
              </p:cNvSpPr>
              <p:nvPr/>
            </p:nvSpPr>
            <p:spPr bwMode="auto">
              <a:xfrm>
                <a:off x="3498" y="3857"/>
                <a:ext cx="168" cy="160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4298" name="AutoShape 202"/>
              <p:cNvSpPr>
                <a:spLocks noChangeArrowheads="1"/>
              </p:cNvSpPr>
              <p:nvPr/>
            </p:nvSpPr>
            <p:spPr bwMode="auto">
              <a:xfrm>
                <a:off x="3962" y="4033"/>
                <a:ext cx="328" cy="56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9" name="AutoShape 203"/>
              <p:cNvSpPr>
                <a:spLocks noChangeArrowheads="1"/>
              </p:cNvSpPr>
              <p:nvPr/>
            </p:nvSpPr>
            <p:spPr bwMode="auto">
              <a:xfrm>
                <a:off x="2170" y="4033"/>
                <a:ext cx="1984" cy="128"/>
              </a:xfrm>
              <a:prstGeom prst="roundRect">
                <a:avLst>
                  <a:gd name="adj" fmla="val 16667"/>
                </a:avLst>
              </a:prstGeom>
              <a:solidFill>
                <a:srgbClr val="EAEAE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" name="Line 204"/>
              <p:cNvSpPr>
                <a:spLocks noChangeShapeType="1"/>
              </p:cNvSpPr>
              <p:nvPr/>
            </p:nvSpPr>
            <p:spPr bwMode="auto">
              <a:xfrm>
                <a:off x="2178" y="4049"/>
                <a:ext cx="2088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301" name="Group 205"/>
          <p:cNvGrpSpPr>
            <a:grpSpLocks/>
          </p:cNvGrpSpPr>
          <p:nvPr/>
        </p:nvGrpSpPr>
        <p:grpSpPr bwMode="auto">
          <a:xfrm>
            <a:off x="3860800" y="1479550"/>
            <a:ext cx="1030288" cy="1611313"/>
            <a:chOff x="2432" y="932"/>
            <a:chExt cx="649" cy="1015"/>
          </a:xfrm>
        </p:grpSpPr>
        <p:sp>
          <p:nvSpPr>
            <p:cNvPr id="4302" name="Rectangle 206"/>
            <p:cNvSpPr>
              <a:spLocks noChangeArrowheads="1"/>
            </p:cNvSpPr>
            <p:nvPr/>
          </p:nvSpPr>
          <p:spPr bwMode="auto">
            <a:xfrm>
              <a:off x="2432" y="932"/>
              <a:ext cx="649" cy="1015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effectLst/>
            <a:scene3d>
              <a:camera prst="legacyPerspectiveTop">
                <a:rot lat="600000" lon="0" rev="0"/>
              </a:camera>
              <a:lightRig rig="legacyFlat3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pPr algn="ctr"/>
              <a:endParaRPr lang="en-US" altLang="en-US"/>
            </a:p>
          </p:txBody>
        </p:sp>
        <p:sp>
          <p:nvSpPr>
            <p:cNvPr id="4303" name="Rectangle 207"/>
            <p:cNvSpPr>
              <a:spLocks noChangeArrowheads="1"/>
            </p:cNvSpPr>
            <p:nvPr/>
          </p:nvSpPr>
          <p:spPr bwMode="auto">
            <a:xfrm>
              <a:off x="2632" y="118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" name="Rectangle 208"/>
            <p:cNvSpPr>
              <a:spLocks noChangeArrowheads="1"/>
            </p:cNvSpPr>
            <p:nvPr/>
          </p:nvSpPr>
          <p:spPr bwMode="auto">
            <a:xfrm>
              <a:off x="2827" y="1178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" name="Rectangle 209"/>
            <p:cNvSpPr>
              <a:spLocks noChangeArrowheads="1"/>
            </p:cNvSpPr>
            <p:nvPr/>
          </p:nvSpPr>
          <p:spPr bwMode="auto">
            <a:xfrm>
              <a:off x="2688" y="1410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6" name="Rectangle 210"/>
            <p:cNvSpPr>
              <a:spLocks noChangeArrowheads="1"/>
            </p:cNvSpPr>
            <p:nvPr/>
          </p:nvSpPr>
          <p:spPr bwMode="auto">
            <a:xfrm>
              <a:off x="2638" y="1565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7" name="Rectangle 211"/>
            <p:cNvSpPr>
              <a:spLocks noChangeArrowheads="1"/>
            </p:cNvSpPr>
            <p:nvPr/>
          </p:nvSpPr>
          <p:spPr bwMode="auto">
            <a:xfrm>
              <a:off x="2833" y="1571"/>
              <a:ext cx="56" cy="165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8" name="Rectangle 212"/>
            <p:cNvSpPr>
              <a:spLocks noChangeArrowheads="1"/>
            </p:cNvSpPr>
            <p:nvPr/>
          </p:nvSpPr>
          <p:spPr bwMode="auto">
            <a:xfrm>
              <a:off x="2694" y="1794"/>
              <a:ext cx="128" cy="5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9" name="AutoShape 213"/>
            <p:cNvSpPr>
              <a:spLocks noChangeArrowheads="1"/>
            </p:cNvSpPr>
            <p:nvPr/>
          </p:nvSpPr>
          <p:spPr bwMode="auto">
            <a:xfrm rot="-3300751">
              <a:off x="2668" y="978"/>
              <a:ext cx="183" cy="192"/>
            </a:xfrm>
            <a:prstGeom prst="lightningBolt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0" name="Text Box 214"/>
            <p:cNvSpPr txBox="1">
              <a:spLocks noChangeArrowheads="1"/>
            </p:cNvSpPr>
            <p:nvPr/>
          </p:nvSpPr>
          <p:spPr bwMode="auto">
            <a:xfrm>
              <a:off x="2521" y="933"/>
              <a:ext cx="486" cy="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700" b="1" u="sng"/>
                <a:t>Power Supply</a:t>
              </a:r>
            </a:p>
          </p:txBody>
        </p:sp>
      </p:grpSp>
      <p:grpSp>
        <p:nvGrpSpPr>
          <p:cNvPr id="4325" name="Group 229"/>
          <p:cNvGrpSpPr>
            <a:grpSpLocks/>
          </p:cNvGrpSpPr>
          <p:nvPr/>
        </p:nvGrpSpPr>
        <p:grpSpPr bwMode="auto">
          <a:xfrm>
            <a:off x="4943475" y="6115050"/>
            <a:ext cx="3587750" cy="612775"/>
            <a:chOff x="3114" y="3852"/>
            <a:chExt cx="2260" cy="386"/>
          </a:xfrm>
        </p:grpSpPr>
        <p:sp>
          <p:nvSpPr>
            <p:cNvPr id="4315" name="Oval 219"/>
            <p:cNvSpPr>
              <a:spLocks noChangeArrowheads="1"/>
            </p:cNvSpPr>
            <p:nvPr/>
          </p:nvSpPr>
          <p:spPr bwMode="auto">
            <a:xfrm>
              <a:off x="3114" y="3852"/>
              <a:ext cx="168" cy="132"/>
            </a:xfrm>
            <a:prstGeom prst="ellipse">
              <a:avLst/>
            </a:prstGeom>
            <a:solidFill>
              <a:srgbClr val="FFFF00">
                <a:alpha val="24001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14" name="Freeform 218"/>
            <p:cNvSpPr>
              <a:spLocks/>
            </p:cNvSpPr>
            <p:nvPr/>
          </p:nvSpPr>
          <p:spPr bwMode="auto">
            <a:xfrm>
              <a:off x="3138" y="3882"/>
              <a:ext cx="1086" cy="276"/>
            </a:xfrm>
            <a:custGeom>
              <a:avLst/>
              <a:gdLst>
                <a:gd name="T0" fmla="*/ 0 w 1086"/>
                <a:gd name="T1" fmla="*/ 72 h 276"/>
                <a:gd name="T2" fmla="*/ 1086 w 1086"/>
                <a:gd name="T3" fmla="*/ 276 h 276"/>
                <a:gd name="T4" fmla="*/ 78 w 1086"/>
                <a:gd name="T5" fmla="*/ 0 h 276"/>
                <a:gd name="T6" fmla="*/ 0 w 1086"/>
                <a:gd name="T7" fmla="*/ 7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6" h="276">
                  <a:moveTo>
                    <a:pt x="0" y="72"/>
                  </a:moveTo>
                  <a:lnTo>
                    <a:pt x="1086" y="276"/>
                  </a:lnTo>
                  <a:lnTo>
                    <a:pt x="78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FFFF00">
                <a:alpha val="3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16" name="Text Box 220"/>
            <p:cNvSpPr txBox="1">
              <a:spLocks noChangeArrowheads="1"/>
            </p:cNvSpPr>
            <p:nvPr/>
          </p:nvSpPr>
          <p:spPr bwMode="auto">
            <a:xfrm>
              <a:off x="4154" y="4007"/>
              <a:ext cx="1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bg1"/>
                  </a:solidFill>
                </a:rPr>
                <a:t>AC Input Adaptor</a:t>
              </a:r>
            </a:p>
          </p:txBody>
        </p:sp>
      </p:grpSp>
      <p:grpSp>
        <p:nvGrpSpPr>
          <p:cNvPr id="4324" name="Group 228"/>
          <p:cNvGrpSpPr>
            <a:grpSpLocks/>
          </p:cNvGrpSpPr>
          <p:nvPr/>
        </p:nvGrpSpPr>
        <p:grpSpPr bwMode="auto">
          <a:xfrm>
            <a:off x="1220788" y="2562225"/>
            <a:ext cx="4286250" cy="2078038"/>
            <a:chOff x="769" y="1614"/>
            <a:chExt cx="2700" cy="1309"/>
          </a:xfrm>
        </p:grpSpPr>
        <p:sp>
          <p:nvSpPr>
            <p:cNvPr id="4319" name="AutoShape 223"/>
            <p:cNvSpPr>
              <a:spLocks noChangeArrowheads="1"/>
            </p:cNvSpPr>
            <p:nvPr/>
          </p:nvSpPr>
          <p:spPr bwMode="auto">
            <a:xfrm rot="262429">
              <a:off x="2472" y="1614"/>
              <a:ext cx="432" cy="420"/>
            </a:xfrm>
            <a:prstGeom prst="hexagon">
              <a:avLst>
                <a:gd name="adj" fmla="val 25714"/>
                <a:gd name="vf" fmla="val 115470"/>
              </a:avLst>
            </a:prstGeom>
            <a:solidFill>
              <a:srgbClr val="5F5F5F"/>
            </a:solidFill>
            <a:ln w="9525">
              <a:miter lim="800000"/>
              <a:headEnd/>
              <a:tailEnd/>
            </a:ln>
            <a:effectLst/>
            <a:scene3d>
              <a:camera prst="legacyObliqueTopRight">
                <a:rot lat="0" lon="20999999" rev="0"/>
              </a:camera>
              <a:lightRig rig="legacyFlat3" dir="r"/>
            </a:scene3d>
            <a:sp3d extrusionH="430200" prstMaterial="legacyMatte">
              <a:bevelT w="13500" h="13500" prst="angle"/>
              <a:bevelB w="13500" h="13500" prst="angle"/>
              <a:extrusionClr>
                <a:srgbClr val="5F5F5F"/>
              </a:extrusionClr>
              <a:contourClr>
                <a:srgbClr val="5F5F5F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22" name="Oval 226"/>
            <p:cNvSpPr>
              <a:spLocks noChangeArrowheads="1"/>
            </p:cNvSpPr>
            <p:nvPr/>
          </p:nvSpPr>
          <p:spPr bwMode="auto">
            <a:xfrm>
              <a:off x="2622" y="1848"/>
              <a:ext cx="56" cy="60"/>
            </a:xfrm>
            <a:prstGeom prst="ellipse">
              <a:avLst/>
            </a:prstGeom>
            <a:solidFill>
              <a:schemeClr val="bg2"/>
            </a:solidFill>
            <a:ln w="9525">
              <a:round/>
              <a:headEnd/>
              <a:tailEnd/>
            </a:ln>
            <a:effectLst/>
            <a:scene3d>
              <a:camera prst="legacyObliqueTopRight">
                <a:rot lat="0" lon="20999999" rev="0"/>
              </a:camera>
              <a:lightRig rig="legacyFlat3" dir="b"/>
            </a:scene3d>
            <a:sp3d extrusionH="303200" prstMaterial="legacyMatte">
              <a:bevelT w="13500" h="13500" prst="angle"/>
              <a:bevelB w="13500" h="13500" prst="angle"/>
              <a:extrusionClr>
                <a:schemeClr val="bg2"/>
              </a:extrusionClr>
              <a:contourClr>
                <a:schemeClr val="bg2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321" name="Freeform 225"/>
            <p:cNvSpPr>
              <a:spLocks/>
            </p:cNvSpPr>
            <p:nvPr/>
          </p:nvSpPr>
          <p:spPr bwMode="auto">
            <a:xfrm>
              <a:off x="769" y="1896"/>
              <a:ext cx="2700" cy="1027"/>
            </a:xfrm>
            <a:custGeom>
              <a:avLst/>
              <a:gdLst>
                <a:gd name="T0" fmla="*/ 281 w 2772"/>
                <a:gd name="T1" fmla="*/ 708 h 1171"/>
                <a:gd name="T2" fmla="*/ 125 w 2772"/>
                <a:gd name="T3" fmla="*/ 738 h 1171"/>
                <a:gd name="T4" fmla="*/ 53 w 2772"/>
                <a:gd name="T5" fmla="*/ 858 h 1171"/>
                <a:gd name="T6" fmla="*/ 35 w 2772"/>
                <a:gd name="T7" fmla="*/ 1050 h 1171"/>
                <a:gd name="T8" fmla="*/ 263 w 2772"/>
                <a:gd name="T9" fmla="*/ 1158 h 1171"/>
                <a:gd name="T10" fmla="*/ 863 w 2772"/>
                <a:gd name="T11" fmla="*/ 1128 h 1171"/>
                <a:gd name="T12" fmla="*/ 1445 w 2772"/>
                <a:gd name="T13" fmla="*/ 1104 h 1171"/>
                <a:gd name="T14" fmla="*/ 2171 w 2772"/>
                <a:gd name="T15" fmla="*/ 1020 h 1171"/>
                <a:gd name="T16" fmla="*/ 1493 w 2772"/>
                <a:gd name="T17" fmla="*/ 984 h 1171"/>
                <a:gd name="T18" fmla="*/ 1715 w 2772"/>
                <a:gd name="T19" fmla="*/ 1086 h 1171"/>
                <a:gd name="T20" fmla="*/ 2651 w 2772"/>
                <a:gd name="T21" fmla="*/ 1008 h 1171"/>
                <a:gd name="T22" fmla="*/ 1721 w 2772"/>
                <a:gd name="T23" fmla="*/ 972 h 1171"/>
                <a:gd name="T24" fmla="*/ 1343 w 2772"/>
                <a:gd name="T25" fmla="*/ 1074 h 1171"/>
                <a:gd name="T26" fmla="*/ 1685 w 2772"/>
                <a:gd name="T27" fmla="*/ 900 h 1171"/>
                <a:gd name="T28" fmla="*/ 2273 w 2772"/>
                <a:gd name="T29" fmla="*/ 1098 h 1171"/>
                <a:gd name="T30" fmla="*/ 2603 w 2772"/>
                <a:gd name="T31" fmla="*/ 846 h 1171"/>
                <a:gd name="T32" fmla="*/ 2075 w 2772"/>
                <a:gd name="T33" fmla="*/ 900 h 1171"/>
                <a:gd name="T34" fmla="*/ 1661 w 2772"/>
                <a:gd name="T35" fmla="*/ 1026 h 1171"/>
                <a:gd name="T36" fmla="*/ 1607 w 2772"/>
                <a:gd name="T37" fmla="*/ 846 h 1171"/>
                <a:gd name="T38" fmla="*/ 2171 w 2772"/>
                <a:gd name="T39" fmla="*/ 1044 h 1171"/>
                <a:gd name="T40" fmla="*/ 2735 w 2772"/>
                <a:gd name="T41" fmla="*/ 936 h 1171"/>
                <a:gd name="T42" fmla="*/ 2255 w 2772"/>
                <a:gd name="T43" fmla="*/ 882 h 1171"/>
                <a:gd name="T44" fmla="*/ 1847 w 2772"/>
                <a:gd name="T45" fmla="*/ 1062 h 1171"/>
                <a:gd name="T46" fmla="*/ 1625 w 2772"/>
                <a:gd name="T47" fmla="*/ 798 h 1171"/>
                <a:gd name="T48" fmla="*/ 2063 w 2772"/>
                <a:gd name="T49" fmla="*/ 966 h 1171"/>
                <a:gd name="T50" fmla="*/ 2741 w 2772"/>
                <a:gd name="T51" fmla="*/ 900 h 1171"/>
                <a:gd name="T52" fmla="*/ 2249 w 2772"/>
                <a:gd name="T53" fmla="*/ 684 h 1171"/>
                <a:gd name="T54" fmla="*/ 1931 w 2772"/>
                <a:gd name="T55" fmla="*/ 180 h 1171"/>
                <a:gd name="T56" fmla="*/ 1931 w 2772"/>
                <a:gd name="T57" fmla="*/ 0 h 1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72" h="1171">
                  <a:moveTo>
                    <a:pt x="281" y="708"/>
                  </a:moveTo>
                  <a:cubicBezTo>
                    <a:pt x="222" y="710"/>
                    <a:pt x="163" y="713"/>
                    <a:pt x="125" y="738"/>
                  </a:cubicBezTo>
                  <a:cubicBezTo>
                    <a:pt x="87" y="763"/>
                    <a:pt x="68" y="806"/>
                    <a:pt x="53" y="858"/>
                  </a:cubicBezTo>
                  <a:cubicBezTo>
                    <a:pt x="38" y="910"/>
                    <a:pt x="0" y="1000"/>
                    <a:pt x="35" y="1050"/>
                  </a:cubicBezTo>
                  <a:cubicBezTo>
                    <a:pt x="70" y="1100"/>
                    <a:pt x="125" y="1145"/>
                    <a:pt x="263" y="1158"/>
                  </a:cubicBezTo>
                  <a:cubicBezTo>
                    <a:pt x="401" y="1171"/>
                    <a:pt x="666" y="1137"/>
                    <a:pt x="863" y="1128"/>
                  </a:cubicBezTo>
                  <a:cubicBezTo>
                    <a:pt x="1060" y="1119"/>
                    <a:pt x="1227" y="1122"/>
                    <a:pt x="1445" y="1104"/>
                  </a:cubicBezTo>
                  <a:cubicBezTo>
                    <a:pt x="1663" y="1086"/>
                    <a:pt x="2163" y="1040"/>
                    <a:pt x="2171" y="1020"/>
                  </a:cubicBezTo>
                  <a:cubicBezTo>
                    <a:pt x="2179" y="1000"/>
                    <a:pt x="1569" y="973"/>
                    <a:pt x="1493" y="984"/>
                  </a:cubicBezTo>
                  <a:cubicBezTo>
                    <a:pt x="1417" y="995"/>
                    <a:pt x="1522" y="1082"/>
                    <a:pt x="1715" y="1086"/>
                  </a:cubicBezTo>
                  <a:cubicBezTo>
                    <a:pt x="1908" y="1090"/>
                    <a:pt x="2650" y="1027"/>
                    <a:pt x="2651" y="1008"/>
                  </a:cubicBezTo>
                  <a:cubicBezTo>
                    <a:pt x="2652" y="989"/>
                    <a:pt x="1939" y="961"/>
                    <a:pt x="1721" y="972"/>
                  </a:cubicBezTo>
                  <a:cubicBezTo>
                    <a:pt x="1503" y="983"/>
                    <a:pt x="1349" y="1086"/>
                    <a:pt x="1343" y="1074"/>
                  </a:cubicBezTo>
                  <a:cubicBezTo>
                    <a:pt x="1337" y="1062"/>
                    <a:pt x="1530" y="896"/>
                    <a:pt x="1685" y="900"/>
                  </a:cubicBezTo>
                  <a:cubicBezTo>
                    <a:pt x="1840" y="904"/>
                    <a:pt x="2120" y="1107"/>
                    <a:pt x="2273" y="1098"/>
                  </a:cubicBezTo>
                  <a:cubicBezTo>
                    <a:pt x="2426" y="1089"/>
                    <a:pt x="2636" y="879"/>
                    <a:pt x="2603" y="846"/>
                  </a:cubicBezTo>
                  <a:cubicBezTo>
                    <a:pt x="2570" y="813"/>
                    <a:pt x="2232" y="870"/>
                    <a:pt x="2075" y="900"/>
                  </a:cubicBezTo>
                  <a:cubicBezTo>
                    <a:pt x="1918" y="930"/>
                    <a:pt x="1739" y="1035"/>
                    <a:pt x="1661" y="1026"/>
                  </a:cubicBezTo>
                  <a:cubicBezTo>
                    <a:pt x="1583" y="1017"/>
                    <a:pt x="1522" y="843"/>
                    <a:pt x="1607" y="846"/>
                  </a:cubicBezTo>
                  <a:cubicBezTo>
                    <a:pt x="1692" y="849"/>
                    <a:pt x="1983" y="1029"/>
                    <a:pt x="2171" y="1044"/>
                  </a:cubicBezTo>
                  <a:cubicBezTo>
                    <a:pt x="2359" y="1059"/>
                    <a:pt x="2721" y="963"/>
                    <a:pt x="2735" y="936"/>
                  </a:cubicBezTo>
                  <a:cubicBezTo>
                    <a:pt x="2749" y="909"/>
                    <a:pt x="2403" y="861"/>
                    <a:pt x="2255" y="882"/>
                  </a:cubicBezTo>
                  <a:cubicBezTo>
                    <a:pt x="2107" y="903"/>
                    <a:pt x="1952" y="1076"/>
                    <a:pt x="1847" y="1062"/>
                  </a:cubicBezTo>
                  <a:cubicBezTo>
                    <a:pt x="1742" y="1048"/>
                    <a:pt x="1589" y="814"/>
                    <a:pt x="1625" y="798"/>
                  </a:cubicBezTo>
                  <a:cubicBezTo>
                    <a:pt x="1661" y="782"/>
                    <a:pt x="1877" y="949"/>
                    <a:pt x="2063" y="966"/>
                  </a:cubicBezTo>
                  <a:cubicBezTo>
                    <a:pt x="2249" y="983"/>
                    <a:pt x="2710" y="947"/>
                    <a:pt x="2741" y="900"/>
                  </a:cubicBezTo>
                  <a:cubicBezTo>
                    <a:pt x="2772" y="853"/>
                    <a:pt x="2384" y="804"/>
                    <a:pt x="2249" y="684"/>
                  </a:cubicBezTo>
                  <a:cubicBezTo>
                    <a:pt x="2114" y="564"/>
                    <a:pt x="1984" y="294"/>
                    <a:pt x="1931" y="180"/>
                  </a:cubicBezTo>
                  <a:cubicBezTo>
                    <a:pt x="1878" y="66"/>
                    <a:pt x="1904" y="33"/>
                    <a:pt x="1931" y="0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23" name="Freeform 227"/>
            <p:cNvSpPr>
              <a:spLocks/>
            </p:cNvSpPr>
            <p:nvPr/>
          </p:nvSpPr>
          <p:spPr bwMode="auto">
            <a:xfrm>
              <a:off x="2688" y="2682"/>
              <a:ext cx="75" cy="168"/>
            </a:xfrm>
            <a:custGeom>
              <a:avLst/>
              <a:gdLst>
                <a:gd name="T0" fmla="*/ 0 w 153"/>
                <a:gd name="T1" fmla="*/ 18 h 174"/>
                <a:gd name="T2" fmla="*/ 120 w 153"/>
                <a:gd name="T3" fmla="*/ 18 h 174"/>
                <a:gd name="T4" fmla="*/ 150 w 153"/>
                <a:gd name="T5" fmla="*/ 126 h 174"/>
                <a:gd name="T6" fmla="*/ 102 w 153"/>
                <a:gd name="T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3" h="174">
                  <a:moveTo>
                    <a:pt x="0" y="18"/>
                  </a:moveTo>
                  <a:cubicBezTo>
                    <a:pt x="47" y="9"/>
                    <a:pt x="95" y="0"/>
                    <a:pt x="120" y="18"/>
                  </a:cubicBezTo>
                  <a:cubicBezTo>
                    <a:pt x="145" y="36"/>
                    <a:pt x="153" y="100"/>
                    <a:pt x="150" y="126"/>
                  </a:cubicBezTo>
                  <a:cubicBezTo>
                    <a:pt x="147" y="152"/>
                    <a:pt x="124" y="163"/>
                    <a:pt x="102" y="174"/>
                  </a:cubicBezTo>
                </a:path>
              </a:pathLst>
            </a:custGeom>
            <a:noFill/>
            <a:ln w="38100" cmpd="sng">
              <a:solidFill>
                <a:srgbClr val="3333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28" name="Group 32"/>
          <p:cNvGrpSpPr>
            <a:grpSpLocks/>
          </p:cNvGrpSpPr>
          <p:nvPr/>
        </p:nvGrpSpPr>
        <p:grpSpPr bwMode="auto">
          <a:xfrm>
            <a:off x="1606550" y="1847850"/>
            <a:ext cx="1524000" cy="2590800"/>
            <a:chOff x="960" y="864"/>
            <a:chExt cx="960" cy="1632"/>
          </a:xfrm>
        </p:grpSpPr>
        <p:sp>
          <p:nvSpPr>
            <p:cNvPr id="4129" name="AutoShape 33"/>
            <p:cNvSpPr>
              <a:spLocks noChangeArrowheads="1"/>
            </p:cNvSpPr>
            <p:nvPr/>
          </p:nvSpPr>
          <p:spPr bwMode="auto">
            <a:xfrm rot="5400000">
              <a:off x="624" y="1200"/>
              <a:ext cx="1632" cy="960"/>
            </a:xfrm>
            <a:prstGeom prst="flowChartAlternateProcess">
              <a:avLst/>
            </a:prstGeom>
            <a:solidFill>
              <a:schemeClr val="bg1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379400" prstMaterial="legacyMatte">
              <a:bevelT w="13500" h="13500" prst="angle"/>
              <a:bevelB w="13500" h="13500" prst="angle"/>
              <a:extrusionClr>
                <a:schemeClr val="bg1"/>
              </a:extrusionClr>
              <a:contourClr>
                <a:schemeClr val="bg1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30" name="AutoShape 34"/>
            <p:cNvSpPr>
              <a:spLocks noChangeArrowheads="1"/>
            </p:cNvSpPr>
            <p:nvPr/>
          </p:nvSpPr>
          <p:spPr bwMode="auto">
            <a:xfrm rot="5400000">
              <a:off x="925" y="1404"/>
              <a:ext cx="1033" cy="471"/>
            </a:xfrm>
            <a:prstGeom prst="flowChartAlternateProcess">
              <a:avLst/>
            </a:prstGeom>
            <a:solidFill>
              <a:srgbClr val="B2B2B2"/>
            </a:solidFill>
            <a:ln w="9525">
              <a:solidFill>
                <a:srgbClr val="96969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auto">
            <a:xfrm>
              <a:off x="999" y="2313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auto">
            <a:xfrm>
              <a:off x="1752" y="2310"/>
              <a:ext cx="11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rgbClr val="5F5F5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Rectangle 37"/>
            <p:cNvSpPr>
              <a:spLocks noChangeArrowheads="1"/>
            </p:cNvSpPr>
            <p:nvPr/>
          </p:nvSpPr>
          <p:spPr bwMode="auto">
            <a:xfrm>
              <a:off x="987" y="1194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34" name="Rectangle 38"/>
            <p:cNvSpPr>
              <a:spLocks noChangeArrowheads="1"/>
            </p:cNvSpPr>
            <p:nvPr/>
          </p:nvSpPr>
          <p:spPr bwMode="auto">
            <a:xfrm>
              <a:off x="1858" y="1172"/>
              <a:ext cx="27" cy="947"/>
            </a:xfrm>
            <a:prstGeom prst="rect">
              <a:avLst/>
            </a:prstGeom>
            <a:solidFill>
              <a:srgbClr val="EAEAEA"/>
            </a:solidFill>
            <a:ln w="9525">
              <a:miter lim="800000"/>
              <a:headEnd/>
              <a:tailEnd/>
            </a:ln>
            <a:effectLst/>
            <a:scene3d>
              <a:camera prst="legacyPerspectiveBottom">
                <a:rot lat="20999999" lon="0" rev="0"/>
              </a:camera>
              <a:lightRig rig="legacyFlat3" dir="t"/>
            </a:scene3d>
            <a:sp3d extrusionH="252400" prstMaterial="legacyMatte">
              <a:bevelT w="13500" h="13500" prst="angle"/>
              <a:bevelB w="13500" h="13500" prst="angle"/>
              <a:extrusionClr>
                <a:schemeClr val="tx2"/>
              </a:extrusionClr>
              <a:contourClr>
                <a:srgbClr val="EAEAEA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auto">
            <a:xfrm>
              <a:off x="1112" y="2327"/>
              <a:ext cx="619" cy="145"/>
            </a:xfrm>
            <a:custGeom>
              <a:avLst/>
              <a:gdLst>
                <a:gd name="T0" fmla="*/ 64 w 928"/>
                <a:gd name="T1" fmla="*/ 144 h 168"/>
                <a:gd name="T2" fmla="*/ 496 w 928"/>
                <a:gd name="T3" fmla="*/ 0 h 168"/>
                <a:gd name="T4" fmla="*/ 880 w 928"/>
                <a:gd name="T5" fmla="*/ 144 h 168"/>
                <a:gd name="T6" fmla="*/ 784 w 928"/>
                <a:gd name="T7" fmla="*/ 144 h 168"/>
                <a:gd name="T8" fmla="*/ 400 w 928"/>
                <a:gd name="T9" fmla="*/ 144 h 168"/>
                <a:gd name="T10" fmla="*/ 112 w 928"/>
                <a:gd name="T11" fmla="*/ 144 h 168"/>
                <a:gd name="T12" fmla="*/ 64 w 928"/>
                <a:gd name="T13" fmla="*/ 144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8" h="168">
                  <a:moveTo>
                    <a:pt x="64" y="144"/>
                  </a:moveTo>
                  <a:cubicBezTo>
                    <a:pt x="128" y="120"/>
                    <a:pt x="360" y="0"/>
                    <a:pt x="496" y="0"/>
                  </a:cubicBezTo>
                  <a:cubicBezTo>
                    <a:pt x="632" y="0"/>
                    <a:pt x="832" y="120"/>
                    <a:pt x="880" y="144"/>
                  </a:cubicBezTo>
                  <a:cubicBezTo>
                    <a:pt x="928" y="168"/>
                    <a:pt x="864" y="144"/>
                    <a:pt x="784" y="144"/>
                  </a:cubicBezTo>
                  <a:cubicBezTo>
                    <a:pt x="704" y="144"/>
                    <a:pt x="512" y="144"/>
                    <a:pt x="400" y="144"/>
                  </a:cubicBezTo>
                  <a:cubicBezTo>
                    <a:pt x="288" y="144"/>
                    <a:pt x="168" y="144"/>
                    <a:pt x="112" y="144"/>
                  </a:cubicBezTo>
                  <a:cubicBezTo>
                    <a:pt x="56" y="144"/>
                    <a:pt x="0" y="168"/>
                    <a:pt x="64" y="144"/>
                  </a:cubicBezTo>
                  <a:close/>
                </a:path>
              </a:pathLst>
            </a:custGeom>
            <a:solidFill>
              <a:srgbClr val="969696"/>
            </a:solidFill>
            <a:ln w="9525">
              <a:round/>
              <a:headEnd/>
              <a:tailEnd/>
            </a:ln>
            <a:effectLst/>
            <a:scene3d>
              <a:camera prst="legacyPerspectiveTop">
                <a:rot lat="3600000" lon="0" rev="0"/>
              </a:camera>
              <a:lightRig rig="legacyFlat3" dir="b"/>
            </a:scene3d>
            <a:sp3d extrusionH="11100" prstMaterial="legacyMatte">
              <a:bevelT w="13500" h="13500" prst="angle"/>
              <a:bevelB w="13500" h="13500" prst="angle"/>
              <a:extrusionClr>
                <a:srgbClr val="969696"/>
              </a:extrusionClr>
              <a:contourClr>
                <a:srgbClr val="969696"/>
              </a:contour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/>
            </a:p>
          </p:txBody>
        </p:sp>
        <p:grpSp>
          <p:nvGrpSpPr>
            <p:cNvPr id="4136" name="Group 40"/>
            <p:cNvGrpSpPr>
              <a:grpSpLocks/>
            </p:cNvGrpSpPr>
            <p:nvPr/>
          </p:nvGrpSpPr>
          <p:grpSpPr bwMode="auto">
            <a:xfrm>
              <a:off x="1026" y="905"/>
              <a:ext cx="829" cy="1402"/>
              <a:chOff x="3959" y="640"/>
              <a:chExt cx="829" cy="1402"/>
            </a:xfrm>
          </p:grpSpPr>
          <p:sp>
            <p:nvSpPr>
              <p:cNvPr id="4137" name="Freeform 41"/>
              <p:cNvSpPr>
                <a:spLocks/>
              </p:cNvSpPr>
              <p:nvPr/>
            </p:nvSpPr>
            <p:spPr bwMode="auto">
              <a:xfrm>
                <a:off x="3973" y="640"/>
                <a:ext cx="814" cy="1272"/>
              </a:xfrm>
              <a:custGeom>
                <a:avLst/>
                <a:gdLst>
                  <a:gd name="T0" fmla="*/ 0 w 1536"/>
                  <a:gd name="T1" fmla="*/ 48 h 3408"/>
                  <a:gd name="T2" fmla="*/ 528 w 1536"/>
                  <a:gd name="T3" fmla="*/ 0 h 3408"/>
                  <a:gd name="T4" fmla="*/ 960 w 1536"/>
                  <a:gd name="T5" fmla="*/ 0 h 3408"/>
                  <a:gd name="T6" fmla="*/ 1536 w 1536"/>
                  <a:gd name="T7" fmla="*/ 48 h 3408"/>
                  <a:gd name="T8" fmla="*/ 1488 w 1536"/>
                  <a:gd name="T9" fmla="*/ 3072 h 3408"/>
                  <a:gd name="T10" fmla="*/ 1344 w 1536"/>
                  <a:gd name="T11" fmla="*/ 3312 h 3408"/>
                  <a:gd name="T12" fmla="*/ 1152 w 1536"/>
                  <a:gd name="T13" fmla="*/ 3408 h 3408"/>
                  <a:gd name="T14" fmla="*/ 384 w 1536"/>
                  <a:gd name="T15" fmla="*/ 3408 h 3408"/>
                  <a:gd name="T16" fmla="*/ 192 w 1536"/>
                  <a:gd name="T17" fmla="*/ 3312 h 3408"/>
                  <a:gd name="T18" fmla="*/ 48 w 1536"/>
                  <a:gd name="T19" fmla="*/ 3024 h 3408"/>
                  <a:gd name="T20" fmla="*/ 0 w 1536"/>
                  <a:gd name="T21" fmla="*/ 48 h 34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36" h="3408">
                    <a:moveTo>
                      <a:pt x="0" y="48"/>
                    </a:moveTo>
                    <a:lnTo>
                      <a:pt x="528" y="0"/>
                    </a:lnTo>
                    <a:lnTo>
                      <a:pt x="960" y="0"/>
                    </a:lnTo>
                    <a:lnTo>
                      <a:pt x="1536" y="48"/>
                    </a:lnTo>
                    <a:lnTo>
                      <a:pt x="1488" y="3072"/>
                    </a:lnTo>
                    <a:lnTo>
                      <a:pt x="1344" y="3312"/>
                    </a:lnTo>
                    <a:lnTo>
                      <a:pt x="1152" y="3408"/>
                    </a:lnTo>
                    <a:lnTo>
                      <a:pt x="384" y="3408"/>
                    </a:lnTo>
                    <a:lnTo>
                      <a:pt x="192" y="3312"/>
                    </a:lnTo>
                    <a:lnTo>
                      <a:pt x="48" y="3024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bg2"/>
                </a:extrusionClr>
                <a:contourClr>
                  <a:schemeClr val="bg2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38" name="Freeform 42"/>
              <p:cNvSpPr>
                <a:spLocks/>
              </p:cNvSpPr>
              <p:nvPr/>
            </p:nvSpPr>
            <p:spPr bwMode="auto">
              <a:xfrm>
                <a:off x="4033" y="716"/>
                <a:ext cx="692" cy="480"/>
              </a:xfrm>
              <a:custGeom>
                <a:avLst/>
                <a:gdLst>
                  <a:gd name="T0" fmla="*/ 0 w 1392"/>
                  <a:gd name="T1" fmla="*/ 1296 h 1417"/>
                  <a:gd name="T2" fmla="*/ 48 w 1392"/>
                  <a:gd name="T3" fmla="*/ 48 h 1417"/>
                  <a:gd name="T4" fmla="*/ 528 w 1392"/>
                  <a:gd name="T5" fmla="*/ 0 h 1417"/>
                  <a:gd name="T6" fmla="*/ 1008 w 1392"/>
                  <a:gd name="T7" fmla="*/ 0 h 1417"/>
                  <a:gd name="T8" fmla="*/ 1344 w 1392"/>
                  <a:gd name="T9" fmla="*/ 48 h 1417"/>
                  <a:gd name="T10" fmla="*/ 1392 w 1392"/>
                  <a:gd name="T11" fmla="*/ 1344 h 1417"/>
                  <a:gd name="T12" fmla="*/ 1248 w 1392"/>
                  <a:gd name="T13" fmla="*/ 1392 h 1417"/>
                  <a:gd name="T14" fmla="*/ 1155 w 1392"/>
                  <a:gd name="T15" fmla="*/ 1350 h 1417"/>
                  <a:gd name="T16" fmla="*/ 1115 w 1392"/>
                  <a:gd name="T17" fmla="*/ 1336 h 1417"/>
                  <a:gd name="T18" fmla="*/ 961 w 1392"/>
                  <a:gd name="T19" fmla="*/ 1363 h 1417"/>
                  <a:gd name="T20" fmla="*/ 914 w 1392"/>
                  <a:gd name="T21" fmla="*/ 1417 h 1417"/>
                  <a:gd name="T22" fmla="*/ 0 w 1392"/>
                  <a:gd name="T23" fmla="*/ 1344 h 1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2" h="1417">
                    <a:moveTo>
                      <a:pt x="0" y="1296"/>
                    </a:moveTo>
                    <a:lnTo>
                      <a:pt x="48" y="48"/>
                    </a:lnTo>
                    <a:lnTo>
                      <a:pt x="528" y="0"/>
                    </a:lnTo>
                    <a:lnTo>
                      <a:pt x="1008" y="0"/>
                    </a:lnTo>
                    <a:lnTo>
                      <a:pt x="1344" y="48"/>
                    </a:lnTo>
                    <a:lnTo>
                      <a:pt x="1392" y="1344"/>
                    </a:lnTo>
                    <a:cubicBezTo>
                      <a:pt x="1344" y="1360"/>
                      <a:pt x="1298" y="1383"/>
                      <a:pt x="1248" y="1392"/>
                    </a:cubicBezTo>
                    <a:cubicBezTo>
                      <a:pt x="1242" y="1393"/>
                      <a:pt x="1166" y="1355"/>
                      <a:pt x="1155" y="1350"/>
                    </a:cubicBezTo>
                    <a:cubicBezTo>
                      <a:pt x="1142" y="1344"/>
                      <a:pt x="1115" y="1336"/>
                      <a:pt x="1115" y="1336"/>
                    </a:cubicBezTo>
                    <a:cubicBezTo>
                      <a:pt x="945" y="1346"/>
                      <a:pt x="1039" y="1336"/>
                      <a:pt x="961" y="1363"/>
                    </a:cubicBezTo>
                    <a:cubicBezTo>
                      <a:pt x="948" y="1384"/>
                      <a:pt x="931" y="1400"/>
                      <a:pt x="914" y="1417"/>
                    </a:cubicBezTo>
                    <a:lnTo>
                      <a:pt x="0" y="1344"/>
                    </a:lnTo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Freeform 43"/>
              <p:cNvSpPr>
                <a:spLocks/>
              </p:cNvSpPr>
              <p:nvPr/>
            </p:nvSpPr>
            <p:spPr bwMode="auto">
              <a:xfrm>
                <a:off x="4108" y="752"/>
                <a:ext cx="560" cy="286"/>
              </a:xfrm>
              <a:custGeom>
                <a:avLst/>
                <a:gdLst>
                  <a:gd name="T0" fmla="*/ 40 w 1125"/>
                  <a:gd name="T1" fmla="*/ 0 h 737"/>
                  <a:gd name="T2" fmla="*/ 0 w 1125"/>
                  <a:gd name="T3" fmla="*/ 737 h 737"/>
                  <a:gd name="T4" fmla="*/ 1125 w 1125"/>
                  <a:gd name="T5" fmla="*/ 730 h 737"/>
                  <a:gd name="T6" fmla="*/ 1078 w 1125"/>
                  <a:gd name="T7" fmla="*/ 7 h 737"/>
                  <a:gd name="T8" fmla="*/ 40 w 1125"/>
                  <a:gd name="T9" fmla="*/ 0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25" h="737">
                    <a:moveTo>
                      <a:pt x="40" y="0"/>
                    </a:moveTo>
                    <a:lnTo>
                      <a:pt x="0" y="737"/>
                    </a:lnTo>
                    <a:lnTo>
                      <a:pt x="1125" y="730"/>
                    </a:lnTo>
                    <a:lnTo>
                      <a:pt x="1078" y="7"/>
                    </a:lnTo>
                    <a:lnTo>
                      <a:pt x="4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bg2"/>
                  </a:gs>
                  <a:gs pos="100000">
                    <a:srgbClr val="C0C0C0"/>
                  </a:gs>
                </a:gsLst>
                <a:lin ang="0" scaled="1"/>
              </a:gradFill>
              <a:ln w="28575" cmpd="sng">
                <a:solidFill>
                  <a:srgbClr val="333333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Freeform 44"/>
              <p:cNvSpPr>
                <a:spLocks/>
              </p:cNvSpPr>
              <p:nvPr/>
            </p:nvSpPr>
            <p:spPr bwMode="auto">
              <a:xfrm rot="366931">
                <a:off x="4060" y="121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66FF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  <a:contourClr>
                  <a:srgbClr val="3366FF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41" name="Freeform 45"/>
              <p:cNvSpPr>
                <a:spLocks/>
              </p:cNvSpPr>
              <p:nvPr/>
            </p:nvSpPr>
            <p:spPr bwMode="auto">
              <a:xfrm rot="245137">
                <a:off x="4119" y="1095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42" name="Freeform 46"/>
              <p:cNvSpPr>
                <a:spLocks/>
              </p:cNvSpPr>
              <p:nvPr/>
            </p:nvSpPr>
            <p:spPr bwMode="auto">
              <a:xfrm>
                <a:off x="4241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43" name="Freeform 47"/>
              <p:cNvSpPr>
                <a:spLocks/>
              </p:cNvSpPr>
              <p:nvPr/>
            </p:nvSpPr>
            <p:spPr bwMode="auto">
              <a:xfrm>
                <a:off x="4368" y="1097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44" name="Freeform 48"/>
              <p:cNvSpPr>
                <a:spLocks/>
              </p:cNvSpPr>
              <p:nvPr/>
            </p:nvSpPr>
            <p:spPr bwMode="auto">
              <a:xfrm>
                <a:off x="4489" y="1097"/>
                <a:ext cx="99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45" name="Freeform 49"/>
              <p:cNvSpPr>
                <a:spLocks/>
              </p:cNvSpPr>
              <p:nvPr/>
            </p:nvSpPr>
            <p:spPr bwMode="auto">
              <a:xfrm rot="-364462">
                <a:off x="4611" y="1095"/>
                <a:ext cx="98" cy="2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46" name="Text Box 50"/>
              <p:cNvSpPr txBox="1">
                <a:spLocks noChangeArrowheads="1"/>
              </p:cNvSpPr>
              <p:nvPr/>
            </p:nvSpPr>
            <p:spPr bwMode="auto">
              <a:xfrm rot="285818">
                <a:off x="4046" y="1026"/>
                <a:ext cx="22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STAT PLOT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F1</a:t>
                </a:r>
              </a:p>
            </p:txBody>
          </p:sp>
          <p:sp>
            <p:nvSpPr>
              <p:cNvPr id="4147" name="Text Box 51"/>
              <p:cNvSpPr txBox="1">
                <a:spLocks noChangeArrowheads="1"/>
              </p:cNvSpPr>
              <p:nvPr/>
            </p:nvSpPr>
            <p:spPr bwMode="auto">
              <a:xfrm>
                <a:off x="4195" y="1030"/>
                <a:ext cx="20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TBLSET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F2</a:t>
                </a:r>
              </a:p>
            </p:txBody>
          </p:sp>
          <p:sp>
            <p:nvSpPr>
              <p:cNvPr id="4148" name="Text Box 52"/>
              <p:cNvSpPr txBox="1">
                <a:spLocks noChangeArrowheads="1"/>
              </p:cNvSpPr>
              <p:nvPr/>
            </p:nvSpPr>
            <p:spPr bwMode="auto">
              <a:xfrm>
                <a:off x="4311" y="1032"/>
                <a:ext cx="21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FORNAT 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F3</a:t>
                </a:r>
              </a:p>
            </p:txBody>
          </p:sp>
          <p:sp>
            <p:nvSpPr>
              <p:cNvPr id="4149" name="Text Box 53"/>
              <p:cNvSpPr txBox="1">
                <a:spLocks noChangeArrowheads="1"/>
              </p:cNvSpPr>
              <p:nvPr/>
            </p:nvSpPr>
            <p:spPr bwMode="auto">
              <a:xfrm>
                <a:off x="4446" y="1032"/>
                <a:ext cx="18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CALC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F4</a:t>
                </a:r>
              </a:p>
            </p:txBody>
          </p:sp>
          <p:sp>
            <p:nvSpPr>
              <p:cNvPr id="4150" name="Text Box 54"/>
              <p:cNvSpPr txBox="1">
                <a:spLocks noChangeArrowheads="1"/>
              </p:cNvSpPr>
              <p:nvPr/>
            </p:nvSpPr>
            <p:spPr bwMode="auto">
              <a:xfrm rot="-478503">
                <a:off x="4556" y="1026"/>
                <a:ext cx="19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0099FF"/>
                    </a:solidFill>
                  </a:rPr>
                  <a:t>TABLE </a:t>
                </a:r>
                <a:r>
                  <a:rPr lang="en-US" altLang="en-US" sz="200" b="1">
                    <a:solidFill>
                      <a:srgbClr val="00CC00"/>
                    </a:solidFill>
                  </a:rPr>
                  <a:t>F5</a:t>
                </a:r>
              </a:p>
            </p:txBody>
          </p:sp>
          <p:sp>
            <p:nvSpPr>
              <p:cNvPr id="4151" name="Freeform 55"/>
              <p:cNvSpPr>
                <a:spLocks/>
              </p:cNvSpPr>
              <p:nvPr/>
            </p:nvSpPr>
            <p:spPr bwMode="auto">
              <a:xfrm rot="245370">
                <a:off x="4182" y="123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52" name="Freeform 56"/>
              <p:cNvSpPr>
                <a:spLocks/>
              </p:cNvSpPr>
              <p:nvPr/>
            </p:nvSpPr>
            <p:spPr bwMode="auto">
              <a:xfrm rot="-121371">
                <a:off x="4301" y="1242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53" name="Oval 57"/>
              <p:cNvSpPr>
                <a:spLocks noChangeArrowheads="1"/>
              </p:cNvSpPr>
              <p:nvPr/>
            </p:nvSpPr>
            <p:spPr bwMode="auto">
              <a:xfrm>
                <a:off x="4549" y="1210"/>
                <a:ext cx="137" cy="97"/>
              </a:xfrm>
              <a:prstGeom prst="ellipse">
                <a:avLst/>
              </a:pr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54" name="Freeform 58"/>
              <p:cNvSpPr>
                <a:spLocks/>
              </p:cNvSpPr>
              <p:nvPr/>
            </p:nvSpPr>
            <p:spPr bwMode="auto">
              <a:xfrm>
                <a:off x="4498" y="1221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55" name="Freeform 59"/>
              <p:cNvSpPr>
                <a:spLocks/>
              </p:cNvSpPr>
              <p:nvPr/>
            </p:nvSpPr>
            <p:spPr bwMode="auto">
              <a:xfrm rot="10800000">
                <a:off x="4661" y="1215"/>
                <a:ext cx="81" cy="70"/>
              </a:xfrm>
              <a:custGeom>
                <a:avLst/>
                <a:gdLst>
                  <a:gd name="T0" fmla="*/ 133 w 162"/>
                  <a:gd name="T1" fmla="*/ 11 h 180"/>
                  <a:gd name="T2" fmla="*/ 161 w 162"/>
                  <a:gd name="T3" fmla="*/ 91 h 180"/>
                  <a:gd name="T4" fmla="*/ 129 w 162"/>
                  <a:gd name="T5" fmla="*/ 167 h 180"/>
                  <a:gd name="T6" fmla="*/ 69 w 162"/>
                  <a:gd name="T7" fmla="*/ 167 h 180"/>
                  <a:gd name="T8" fmla="*/ 13 w 162"/>
                  <a:gd name="T9" fmla="*/ 131 h 180"/>
                  <a:gd name="T10" fmla="*/ 5 w 162"/>
                  <a:gd name="T11" fmla="*/ 59 h 180"/>
                  <a:gd name="T12" fmla="*/ 45 w 162"/>
                  <a:gd name="T13" fmla="*/ 23 h 180"/>
                  <a:gd name="T14" fmla="*/ 133 w 162"/>
                  <a:gd name="T15" fmla="*/ 11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62" h="180">
                    <a:moveTo>
                      <a:pt x="133" y="11"/>
                    </a:moveTo>
                    <a:cubicBezTo>
                      <a:pt x="152" y="22"/>
                      <a:pt x="162" y="65"/>
                      <a:pt x="161" y="91"/>
                    </a:cubicBezTo>
                    <a:cubicBezTo>
                      <a:pt x="160" y="117"/>
                      <a:pt x="144" y="154"/>
                      <a:pt x="129" y="167"/>
                    </a:cubicBezTo>
                    <a:cubicBezTo>
                      <a:pt x="114" y="180"/>
                      <a:pt x="88" y="173"/>
                      <a:pt x="69" y="167"/>
                    </a:cubicBezTo>
                    <a:cubicBezTo>
                      <a:pt x="50" y="161"/>
                      <a:pt x="24" y="149"/>
                      <a:pt x="13" y="131"/>
                    </a:cubicBezTo>
                    <a:cubicBezTo>
                      <a:pt x="2" y="113"/>
                      <a:pt x="0" y="77"/>
                      <a:pt x="5" y="59"/>
                    </a:cubicBezTo>
                    <a:cubicBezTo>
                      <a:pt x="10" y="41"/>
                      <a:pt x="24" y="30"/>
                      <a:pt x="45" y="23"/>
                    </a:cubicBezTo>
                    <a:cubicBezTo>
                      <a:pt x="66" y="16"/>
                      <a:pt x="114" y="0"/>
                      <a:pt x="133" y="1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56" name="Freeform 60"/>
              <p:cNvSpPr>
                <a:spLocks/>
              </p:cNvSpPr>
              <p:nvPr/>
            </p:nvSpPr>
            <p:spPr bwMode="auto">
              <a:xfrm>
                <a:off x="4568" y="1194"/>
                <a:ext cx="101" cy="158"/>
              </a:xfrm>
              <a:custGeom>
                <a:avLst/>
                <a:gdLst>
                  <a:gd name="T0" fmla="*/ 7 w 169"/>
                  <a:gd name="T1" fmla="*/ 81 h 407"/>
                  <a:gd name="T2" fmla="*/ 47 w 169"/>
                  <a:gd name="T3" fmla="*/ 153 h 407"/>
                  <a:gd name="T4" fmla="*/ 45 w 169"/>
                  <a:gd name="T5" fmla="*/ 235 h 407"/>
                  <a:gd name="T6" fmla="*/ 11 w 169"/>
                  <a:gd name="T7" fmla="*/ 315 h 407"/>
                  <a:gd name="T8" fmla="*/ 13 w 169"/>
                  <a:gd name="T9" fmla="*/ 359 h 407"/>
                  <a:gd name="T10" fmla="*/ 57 w 169"/>
                  <a:gd name="T11" fmla="*/ 399 h 407"/>
                  <a:gd name="T12" fmla="*/ 117 w 169"/>
                  <a:gd name="T13" fmla="*/ 401 h 407"/>
                  <a:gd name="T14" fmla="*/ 161 w 169"/>
                  <a:gd name="T15" fmla="*/ 363 h 407"/>
                  <a:gd name="T16" fmla="*/ 163 w 169"/>
                  <a:gd name="T17" fmla="*/ 307 h 407"/>
                  <a:gd name="T18" fmla="*/ 129 w 169"/>
                  <a:gd name="T19" fmla="*/ 265 h 407"/>
                  <a:gd name="T20" fmla="*/ 121 w 169"/>
                  <a:gd name="T21" fmla="*/ 221 h 407"/>
                  <a:gd name="T22" fmla="*/ 119 w 169"/>
                  <a:gd name="T23" fmla="*/ 163 h 407"/>
                  <a:gd name="T24" fmla="*/ 139 w 169"/>
                  <a:gd name="T25" fmla="*/ 107 h 407"/>
                  <a:gd name="T26" fmla="*/ 165 w 169"/>
                  <a:gd name="T27" fmla="*/ 85 h 407"/>
                  <a:gd name="T28" fmla="*/ 161 w 169"/>
                  <a:gd name="T29" fmla="*/ 47 h 407"/>
                  <a:gd name="T30" fmla="*/ 123 w 169"/>
                  <a:gd name="T31" fmla="*/ 7 h 407"/>
                  <a:gd name="T32" fmla="*/ 77 w 169"/>
                  <a:gd name="T33" fmla="*/ 7 h 407"/>
                  <a:gd name="T34" fmla="*/ 37 w 169"/>
                  <a:gd name="T35" fmla="*/ 15 h 407"/>
                  <a:gd name="T36" fmla="*/ 7 w 169"/>
                  <a:gd name="T37" fmla="*/ 55 h 407"/>
                  <a:gd name="T38" fmla="*/ 7 w 169"/>
                  <a:gd name="T39" fmla="*/ 81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9" h="407">
                    <a:moveTo>
                      <a:pt x="7" y="81"/>
                    </a:moveTo>
                    <a:cubicBezTo>
                      <a:pt x="14" y="97"/>
                      <a:pt x="41" y="127"/>
                      <a:pt x="47" y="153"/>
                    </a:cubicBezTo>
                    <a:cubicBezTo>
                      <a:pt x="53" y="179"/>
                      <a:pt x="51" y="208"/>
                      <a:pt x="45" y="235"/>
                    </a:cubicBezTo>
                    <a:cubicBezTo>
                      <a:pt x="39" y="262"/>
                      <a:pt x="16" y="294"/>
                      <a:pt x="11" y="315"/>
                    </a:cubicBezTo>
                    <a:cubicBezTo>
                      <a:pt x="6" y="336"/>
                      <a:pt x="5" y="345"/>
                      <a:pt x="13" y="359"/>
                    </a:cubicBezTo>
                    <a:cubicBezTo>
                      <a:pt x="21" y="373"/>
                      <a:pt x="40" y="392"/>
                      <a:pt x="57" y="399"/>
                    </a:cubicBezTo>
                    <a:cubicBezTo>
                      <a:pt x="74" y="406"/>
                      <a:pt x="100" y="407"/>
                      <a:pt x="117" y="401"/>
                    </a:cubicBezTo>
                    <a:cubicBezTo>
                      <a:pt x="134" y="395"/>
                      <a:pt x="153" y="379"/>
                      <a:pt x="161" y="363"/>
                    </a:cubicBezTo>
                    <a:cubicBezTo>
                      <a:pt x="169" y="347"/>
                      <a:pt x="168" y="323"/>
                      <a:pt x="163" y="307"/>
                    </a:cubicBezTo>
                    <a:cubicBezTo>
                      <a:pt x="158" y="291"/>
                      <a:pt x="136" y="279"/>
                      <a:pt x="129" y="265"/>
                    </a:cubicBezTo>
                    <a:cubicBezTo>
                      <a:pt x="122" y="251"/>
                      <a:pt x="123" y="238"/>
                      <a:pt x="121" y="221"/>
                    </a:cubicBezTo>
                    <a:cubicBezTo>
                      <a:pt x="119" y="204"/>
                      <a:pt x="116" y="182"/>
                      <a:pt x="119" y="163"/>
                    </a:cubicBezTo>
                    <a:cubicBezTo>
                      <a:pt x="122" y="144"/>
                      <a:pt x="131" y="120"/>
                      <a:pt x="139" y="107"/>
                    </a:cubicBezTo>
                    <a:cubicBezTo>
                      <a:pt x="147" y="94"/>
                      <a:pt x="161" y="95"/>
                      <a:pt x="165" y="85"/>
                    </a:cubicBezTo>
                    <a:cubicBezTo>
                      <a:pt x="169" y="75"/>
                      <a:pt x="168" y="60"/>
                      <a:pt x="161" y="47"/>
                    </a:cubicBezTo>
                    <a:cubicBezTo>
                      <a:pt x="154" y="34"/>
                      <a:pt x="137" y="14"/>
                      <a:pt x="123" y="7"/>
                    </a:cubicBezTo>
                    <a:cubicBezTo>
                      <a:pt x="109" y="0"/>
                      <a:pt x="91" y="6"/>
                      <a:pt x="77" y="7"/>
                    </a:cubicBezTo>
                    <a:cubicBezTo>
                      <a:pt x="63" y="8"/>
                      <a:pt x="49" y="7"/>
                      <a:pt x="37" y="15"/>
                    </a:cubicBezTo>
                    <a:cubicBezTo>
                      <a:pt x="25" y="23"/>
                      <a:pt x="12" y="44"/>
                      <a:pt x="7" y="55"/>
                    </a:cubicBezTo>
                    <a:cubicBezTo>
                      <a:pt x="2" y="66"/>
                      <a:pt x="0" y="65"/>
                      <a:pt x="7" y="81"/>
                    </a:cubicBezTo>
                    <a:close/>
                  </a:path>
                </a:pathLst>
              </a:custGeom>
              <a:solidFill>
                <a:srgbClr val="969696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969696"/>
                </a:extrusionClr>
                <a:contourClr>
                  <a:srgbClr val="96969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57" name="Freeform 61"/>
              <p:cNvSpPr>
                <a:spLocks/>
              </p:cNvSpPr>
              <p:nvPr/>
            </p:nvSpPr>
            <p:spPr bwMode="auto">
              <a:xfrm>
                <a:off x="4509" y="1241"/>
                <a:ext cx="18" cy="26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8" name="Freeform 62"/>
              <p:cNvSpPr>
                <a:spLocks/>
              </p:cNvSpPr>
              <p:nvPr/>
            </p:nvSpPr>
            <p:spPr bwMode="auto">
              <a:xfrm flipH="1">
                <a:off x="4712" y="1236"/>
                <a:ext cx="16" cy="27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9" name="Freeform 63"/>
              <p:cNvSpPr>
                <a:spLocks/>
              </p:cNvSpPr>
              <p:nvPr/>
            </p:nvSpPr>
            <p:spPr bwMode="auto">
              <a:xfrm rot="16200000">
                <a:off x="4616" y="1295"/>
                <a:ext cx="16" cy="43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0" name="Freeform 64"/>
              <p:cNvSpPr>
                <a:spLocks/>
              </p:cNvSpPr>
              <p:nvPr/>
            </p:nvSpPr>
            <p:spPr bwMode="auto">
              <a:xfrm rot="5639454">
                <a:off x="4613" y="1191"/>
                <a:ext cx="13" cy="45"/>
              </a:xfrm>
              <a:custGeom>
                <a:avLst/>
                <a:gdLst>
                  <a:gd name="T0" fmla="*/ 104 w 124"/>
                  <a:gd name="T1" fmla="*/ 0 h 596"/>
                  <a:gd name="T2" fmla="*/ 0 w 124"/>
                  <a:gd name="T3" fmla="*/ 296 h 596"/>
                  <a:gd name="T4" fmla="*/ 124 w 124"/>
                  <a:gd name="T5" fmla="*/ 596 h 596"/>
                  <a:gd name="T6" fmla="*/ 32 w 124"/>
                  <a:gd name="T7" fmla="*/ 300 h 596"/>
                  <a:gd name="T8" fmla="*/ 104 w 124"/>
                  <a:gd name="T9" fmla="*/ 0 h 5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24" h="596">
                    <a:moveTo>
                      <a:pt x="104" y="0"/>
                    </a:moveTo>
                    <a:lnTo>
                      <a:pt x="0" y="296"/>
                    </a:lnTo>
                    <a:lnTo>
                      <a:pt x="124" y="596"/>
                    </a:lnTo>
                    <a:lnTo>
                      <a:pt x="32" y="300"/>
                    </a:lnTo>
                    <a:lnTo>
                      <a:pt x="104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61" name="Oval 65"/>
              <p:cNvSpPr>
                <a:spLocks noChangeArrowheads="1"/>
              </p:cNvSpPr>
              <p:nvPr/>
            </p:nvSpPr>
            <p:spPr bwMode="auto">
              <a:xfrm>
                <a:off x="4606" y="1243"/>
                <a:ext cx="30" cy="23"/>
              </a:xfrm>
              <a:prstGeom prst="ellipse">
                <a:avLst/>
              </a:prstGeom>
              <a:gradFill rotWithShape="1">
                <a:gsLst>
                  <a:gs pos="0">
                    <a:srgbClr val="000066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9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808080"/>
                </a:extrusionClr>
                <a:contourClr>
                  <a:srgbClr val="000066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2" name="Freeform 66"/>
              <p:cNvSpPr>
                <a:spLocks/>
              </p:cNvSpPr>
              <p:nvPr/>
            </p:nvSpPr>
            <p:spPr bwMode="auto">
              <a:xfrm rot="366931">
                <a:off x="4053" y="1295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00CC0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00CC00"/>
                </a:extrusionClr>
                <a:contourClr>
                  <a:srgbClr val="00CC0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3" name="Freeform 67"/>
              <p:cNvSpPr>
                <a:spLocks/>
              </p:cNvSpPr>
              <p:nvPr/>
            </p:nvSpPr>
            <p:spPr bwMode="auto">
              <a:xfrm rot="183989">
                <a:off x="4178" y="1309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4" name="Freeform 68"/>
              <p:cNvSpPr>
                <a:spLocks/>
              </p:cNvSpPr>
              <p:nvPr/>
            </p:nvSpPr>
            <p:spPr bwMode="auto">
              <a:xfrm rot="-121371">
                <a:off x="4303" y="1317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5" name="Freeform 69"/>
              <p:cNvSpPr>
                <a:spLocks/>
              </p:cNvSpPr>
              <p:nvPr/>
            </p:nvSpPr>
            <p:spPr bwMode="auto">
              <a:xfrm rot="366931">
                <a:off x="4055" y="1364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6" name="Freeform 70"/>
              <p:cNvSpPr>
                <a:spLocks/>
              </p:cNvSpPr>
              <p:nvPr/>
            </p:nvSpPr>
            <p:spPr bwMode="auto">
              <a:xfrm rot="366931">
                <a:off x="4178" y="138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7" name="Freeform 71"/>
              <p:cNvSpPr>
                <a:spLocks/>
              </p:cNvSpPr>
              <p:nvPr/>
            </p:nvSpPr>
            <p:spPr bwMode="auto">
              <a:xfrm>
                <a:off x="4301" y="1388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8" name="Freeform 72"/>
              <p:cNvSpPr>
                <a:spLocks/>
              </p:cNvSpPr>
              <p:nvPr/>
            </p:nvSpPr>
            <p:spPr bwMode="auto">
              <a:xfrm rot="-689546">
                <a:off x="4429" y="138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69" name="Freeform 73"/>
              <p:cNvSpPr>
                <a:spLocks/>
              </p:cNvSpPr>
              <p:nvPr/>
            </p:nvSpPr>
            <p:spPr bwMode="auto">
              <a:xfrm rot="-689779">
                <a:off x="4550" y="136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0" name="Freeform 74"/>
              <p:cNvSpPr>
                <a:spLocks/>
              </p:cNvSpPr>
              <p:nvPr/>
            </p:nvSpPr>
            <p:spPr bwMode="auto">
              <a:xfrm rot="366931">
                <a:off x="4053" y="1436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1" name="Freeform 75"/>
              <p:cNvSpPr>
                <a:spLocks/>
              </p:cNvSpPr>
              <p:nvPr/>
            </p:nvSpPr>
            <p:spPr bwMode="auto">
              <a:xfrm rot="366931">
                <a:off x="4178" y="1451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2" name="Freeform 76"/>
              <p:cNvSpPr>
                <a:spLocks/>
              </p:cNvSpPr>
              <p:nvPr/>
            </p:nvSpPr>
            <p:spPr bwMode="auto">
              <a:xfrm>
                <a:off x="4301" y="1460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3" name="Freeform 77"/>
              <p:cNvSpPr>
                <a:spLocks/>
              </p:cNvSpPr>
              <p:nvPr/>
            </p:nvSpPr>
            <p:spPr bwMode="auto">
              <a:xfrm rot="-689546">
                <a:off x="4429" y="145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4" name="Freeform 78"/>
              <p:cNvSpPr>
                <a:spLocks/>
              </p:cNvSpPr>
              <p:nvPr/>
            </p:nvSpPr>
            <p:spPr bwMode="auto">
              <a:xfrm rot="-689779">
                <a:off x="4556" y="1444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5" name="Freeform 79"/>
              <p:cNvSpPr>
                <a:spLocks/>
              </p:cNvSpPr>
              <p:nvPr/>
            </p:nvSpPr>
            <p:spPr bwMode="auto">
              <a:xfrm rot="-753803">
                <a:off x="4561" y="1635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6" name="Freeform 80"/>
              <p:cNvSpPr>
                <a:spLocks/>
              </p:cNvSpPr>
              <p:nvPr/>
            </p:nvSpPr>
            <p:spPr bwMode="auto">
              <a:xfrm rot="366931">
                <a:off x="4172" y="1517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7" name="Freeform 81"/>
              <p:cNvSpPr>
                <a:spLocks/>
              </p:cNvSpPr>
              <p:nvPr/>
            </p:nvSpPr>
            <p:spPr bwMode="auto">
              <a:xfrm rot="-689546">
                <a:off x="4429" y="1520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8" name="Freeform 82"/>
              <p:cNvSpPr>
                <a:spLocks/>
              </p:cNvSpPr>
              <p:nvPr/>
            </p:nvSpPr>
            <p:spPr bwMode="auto">
              <a:xfrm rot="-689779">
                <a:off x="4561" y="150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C0C0C0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C0C0C0"/>
                </a:extrusionClr>
                <a:contourClr>
                  <a:srgbClr val="C0C0C0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79" name="Freeform 83"/>
              <p:cNvSpPr>
                <a:spLocks/>
              </p:cNvSpPr>
              <p:nvPr/>
            </p:nvSpPr>
            <p:spPr bwMode="auto">
              <a:xfrm rot="-753803">
                <a:off x="4559" y="1571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0" name="Freeform 84"/>
              <p:cNvSpPr>
                <a:spLocks/>
              </p:cNvSpPr>
              <p:nvPr/>
            </p:nvSpPr>
            <p:spPr bwMode="auto">
              <a:xfrm rot="-753803">
                <a:off x="4571" y="1698"/>
                <a:ext cx="108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1" name="Freeform 85"/>
              <p:cNvSpPr>
                <a:spLocks/>
              </p:cNvSpPr>
              <p:nvPr/>
            </p:nvSpPr>
            <p:spPr bwMode="auto">
              <a:xfrm rot="-844249">
                <a:off x="4576" y="1758"/>
                <a:ext cx="111" cy="68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2" name="Freeform 86"/>
              <p:cNvSpPr>
                <a:spLocks/>
              </p:cNvSpPr>
              <p:nvPr/>
            </p:nvSpPr>
            <p:spPr bwMode="auto">
              <a:xfrm rot="-753803">
                <a:off x="4436" y="1583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3" name="Freeform 87"/>
              <p:cNvSpPr>
                <a:spLocks/>
              </p:cNvSpPr>
              <p:nvPr/>
            </p:nvSpPr>
            <p:spPr bwMode="auto">
              <a:xfrm rot="-753803">
                <a:off x="4438" y="1662"/>
                <a:ext cx="96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4" name="Freeform 88"/>
              <p:cNvSpPr>
                <a:spLocks/>
              </p:cNvSpPr>
              <p:nvPr/>
            </p:nvSpPr>
            <p:spPr bwMode="auto">
              <a:xfrm rot="-753803">
                <a:off x="4448" y="1742"/>
                <a:ext cx="96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5" name="Freeform 89"/>
              <p:cNvSpPr>
                <a:spLocks/>
              </p:cNvSpPr>
              <p:nvPr/>
            </p:nvSpPr>
            <p:spPr bwMode="auto">
              <a:xfrm rot="-753803">
                <a:off x="4457" y="1817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6" name="Freeform 90"/>
              <p:cNvSpPr>
                <a:spLocks/>
              </p:cNvSpPr>
              <p:nvPr/>
            </p:nvSpPr>
            <p:spPr bwMode="auto">
              <a:xfrm rot="-190789">
                <a:off x="4309" y="1584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7" name="Freeform 91"/>
              <p:cNvSpPr>
                <a:spLocks/>
              </p:cNvSpPr>
              <p:nvPr/>
            </p:nvSpPr>
            <p:spPr bwMode="auto">
              <a:xfrm rot="-190789">
                <a:off x="4307" y="1665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8" name="Freeform 92"/>
              <p:cNvSpPr>
                <a:spLocks/>
              </p:cNvSpPr>
              <p:nvPr/>
            </p:nvSpPr>
            <p:spPr bwMode="auto">
              <a:xfrm rot="-190789">
                <a:off x="4311" y="1745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89" name="Freeform 93"/>
              <p:cNvSpPr>
                <a:spLocks/>
              </p:cNvSpPr>
              <p:nvPr/>
            </p:nvSpPr>
            <p:spPr bwMode="auto">
              <a:xfrm rot="-245137">
                <a:off x="4313" y="1821"/>
                <a:ext cx="96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0" name="Freeform 94"/>
              <p:cNvSpPr>
                <a:spLocks/>
              </p:cNvSpPr>
              <p:nvPr/>
            </p:nvSpPr>
            <p:spPr bwMode="auto">
              <a:xfrm>
                <a:off x="4296" y="1523"/>
                <a:ext cx="108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1" name="Freeform 95"/>
              <p:cNvSpPr>
                <a:spLocks/>
              </p:cNvSpPr>
              <p:nvPr/>
            </p:nvSpPr>
            <p:spPr bwMode="auto">
              <a:xfrm rot="238349">
                <a:off x="4167" y="1576"/>
                <a:ext cx="97" cy="56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2" name="Freeform 96"/>
              <p:cNvSpPr>
                <a:spLocks/>
              </p:cNvSpPr>
              <p:nvPr/>
            </p:nvSpPr>
            <p:spPr bwMode="auto">
              <a:xfrm rot="238349">
                <a:off x="4165" y="1654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3" name="Freeform 97"/>
              <p:cNvSpPr>
                <a:spLocks/>
              </p:cNvSpPr>
              <p:nvPr/>
            </p:nvSpPr>
            <p:spPr bwMode="auto">
              <a:xfrm rot="238349">
                <a:off x="4167" y="1732"/>
                <a:ext cx="97" cy="55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4" name="Freeform 98"/>
              <p:cNvSpPr>
                <a:spLocks/>
              </p:cNvSpPr>
              <p:nvPr/>
            </p:nvSpPr>
            <p:spPr bwMode="auto">
              <a:xfrm rot="245137">
                <a:off x="4169" y="1812"/>
                <a:ext cx="97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DDDDDD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DDDDDD"/>
                </a:extrusionClr>
                <a:contourClr>
                  <a:srgbClr val="DDDDDD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5" name="Freeform 99"/>
              <p:cNvSpPr>
                <a:spLocks/>
              </p:cNvSpPr>
              <p:nvPr/>
            </p:nvSpPr>
            <p:spPr bwMode="auto">
              <a:xfrm rot="366931">
                <a:off x="4048" y="1505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6" name="Freeform 100"/>
              <p:cNvSpPr>
                <a:spLocks/>
              </p:cNvSpPr>
              <p:nvPr/>
            </p:nvSpPr>
            <p:spPr bwMode="auto">
              <a:xfrm rot="366931">
                <a:off x="4044" y="1567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7" name="Freeform 101"/>
              <p:cNvSpPr>
                <a:spLocks/>
              </p:cNvSpPr>
              <p:nvPr/>
            </p:nvSpPr>
            <p:spPr bwMode="auto">
              <a:xfrm rot="366931">
                <a:off x="4046" y="1634"/>
                <a:ext cx="109" cy="43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8" name="Freeform 102"/>
              <p:cNvSpPr>
                <a:spLocks/>
              </p:cNvSpPr>
              <p:nvPr/>
            </p:nvSpPr>
            <p:spPr bwMode="auto">
              <a:xfrm rot="366931">
                <a:off x="4046" y="1694"/>
                <a:ext cx="109" cy="44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199" name="Freeform 103"/>
              <p:cNvSpPr>
                <a:spLocks/>
              </p:cNvSpPr>
              <p:nvPr/>
            </p:nvSpPr>
            <p:spPr bwMode="auto">
              <a:xfrm rot="366931">
                <a:off x="4046" y="1753"/>
                <a:ext cx="108" cy="52"/>
              </a:xfrm>
              <a:custGeom>
                <a:avLst/>
                <a:gdLst>
                  <a:gd name="T0" fmla="*/ 204 w 218"/>
                  <a:gd name="T1" fmla="*/ 18 h 112"/>
                  <a:gd name="T2" fmla="*/ 104 w 218"/>
                  <a:gd name="T3" fmla="*/ 4 h 112"/>
                  <a:gd name="T4" fmla="*/ 12 w 218"/>
                  <a:gd name="T5" fmla="*/ 14 h 112"/>
                  <a:gd name="T6" fmla="*/ 30 w 218"/>
                  <a:gd name="T7" fmla="*/ 88 h 112"/>
                  <a:gd name="T8" fmla="*/ 108 w 218"/>
                  <a:gd name="T9" fmla="*/ 112 h 112"/>
                  <a:gd name="T10" fmla="*/ 186 w 218"/>
                  <a:gd name="T11" fmla="*/ 90 h 112"/>
                  <a:gd name="T12" fmla="*/ 204 w 218"/>
                  <a:gd name="T13" fmla="*/ 18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8" h="112">
                    <a:moveTo>
                      <a:pt x="204" y="18"/>
                    </a:moveTo>
                    <a:cubicBezTo>
                      <a:pt x="190" y="4"/>
                      <a:pt x="136" y="5"/>
                      <a:pt x="104" y="4"/>
                    </a:cubicBezTo>
                    <a:cubicBezTo>
                      <a:pt x="72" y="3"/>
                      <a:pt x="24" y="0"/>
                      <a:pt x="12" y="14"/>
                    </a:cubicBezTo>
                    <a:cubicBezTo>
                      <a:pt x="0" y="28"/>
                      <a:pt x="14" y="72"/>
                      <a:pt x="30" y="88"/>
                    </a:cubicBezTo>
                    <a:cubicBezTo>
                      <a:pt x="46" y="104"/>
                      <a:pt x="82" y="112"/>
                      <a:pt x="108" y="112"/>
                    </a:cubicBezTo>
                    <a:cubicBezTo>
                      <a:pt x="134" y="112"/>
                      <a:pt x="170" y="106"/>
                      <a:pt x="186" y="90"/>
                    </a:cubicBezTo>
                    <a:cubicBezTo>
                      <a:pt x="202" y="74"/>
                      <a:pt x="218" y="32"/>
                      <a:pt x="204" y="18"/>
                    </a:cubicBezTo>
                    <a:close/>
                  </a:path>
                </a:pathLst>
              </a:custGeom>
              <a:solidFill>
                <a:srgbClr val="333333"/>
              </a:solidFill>
              <a:ln w="9525">
                <a:round/>
                <a:headEnd/>
                <a:tailEnd/>
              </a:ln>
              <a:effectLst/>
              <a:scene3d>
                <a:camera prst="legacyPerspectiveBottom">
                  <a:rot lat="20699999" lon="0" rev="0"/>
                </a:camera>
                <a:lightRig rig="legacyFlat3" dir="t"/>
              </a:scene3d>
              <a:sp3d extrusionH="49200" prstMaterial="legacyMatte">
                <a:bevelT w="13500" h="13500" prst="angle"/>
                <a:bevelB w="13500" h="13500" prst="angle"/>
                <a:extrusionClr>
                  <a:srgbClr val="333333"/>
                </a:extrusionClr>
                <a:contourClr>
                  <a:srgbClr val="333333"/>
                </a:contourClr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200" name="Freeform 104"/>
              <p:cNvSpPr>
                <a:spLocks/>
              </p:cNvSpPr>
              <p:nvPr/>
            </p:nvSpPr>
            <p:spPr bwMode="auto">
              <a:xfrm>
                <a:off x="4674" y="734"/>
                <a:ext cx="114" cy="1303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" name="Freeform 105"/>
              <p:cNvSpPr>
                <a:spLocks/>
              </p:cNvSpPr>
              <p:nvPr/>
            </p:nvSpPr>
            <p:spPr bwMode="auto">
              <a:xfrm flipH="1">
                <a:off x="3959" y="734"/>
                <a:ext cx="135" cy="1308"/>
              </a:xfrm>
              <a:custGeom>
                <a:avLst/>
                <a:gdLst>
                  <a:gd name="T0" fmla="*/ 108 w 264"/>
                  <a:gd name="T1" fmla="*/ 0 h 3336"/>
                  <a:gd name="T2" fmla="*/ 180 w 264"/>
                  <a:gd name="T3" fmla="*/ 906 h 3336"/>
                  <a:gd name="T4" fmla="*/ 174 w 264"/>
                  <a:gd name="T5" fmla="*/ 2454 h 3336"/>
                  <a:gd name="T6" fmla="*/ 0 w 264"/>
                  <a:gd name="T7" fmla="*/ 3336 h 3336"/>
                  <a:gd name="T8" fmla="*/ 216 w 264"/>
                  <a:gd name="T9" fmla="*/ 3078 h 3336"/>
                  <a:gd name="T10" fmla="*/ 264 w 264"/>
                  <a:gd name="T11" fmla="*/ 2820 h 3336"/>
                  <a:gd name="T12" fmla="*/ 246 w 264"/>
                  <a:gd name="T13" fmla="*/ 6 h 3336"/>
                  <a:gd name="T14" fmla="*/ 108 w 264"/>
                  <a:gd name="T15" fmla="*/ 0 h 3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64" h="3336">
                    <a:moveTo>
                      <a:pt x="108" y="0"/>
                    </a:moveTo>
                    <a:lnTo>
                      <a:pt x="180" y="906"/>
                    </a:lnTo>
                    <a:lnTo>
                      <a:pt x="174" y="2454"/>
                    </a:lnTo>
                    <a:lnTo>
                      <a:pt x="0" y="3336"/>
                    </a:lnTo>
                    <a:lnTo>
                      <a:pt x="216" y="3078"/>
                    </a:lnTo>
                    <a:lnTo>
                      <a:pt x="264" y="2820"/>
                    </a:lnTo>
                    <a:lnTo>
                      <a:pt x="246" y="6"/>
                    </a:lnTo>
                    <a:lnTo>
                      <a:pt x="10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rgbClr val="DDDDDD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" name="Freeform 106"/>
              <p:cNvSpPr>
                <a:spLocks/>
              </p:cNvSpPr>
              <p:nvPr/>
            </p:nvSpPr>
            <p:spPr bwMode="auto">
              <a:xfrm>
                <a:off x="3969" y="685"/>
                <a:ext cx="817" cy="49"/>
              </a:xfrm>
              <a:custGeom>
                <a:avLst/>
                <a:gdLst>
                  <a:gd name="T0" fmla="*/ 0 w 1650"/>
                  <a:gd name="T1" fmla="*/ 126 h 126"/>
                  <a:gd name="T2" fmla="*/ 1650 w 1650"/>
                  <a:gd name="T3" fmla="*/ 126 h 126"/>
                  <a:gd name="T4" fmla="*/ 1158 w 1650"/>
                  <a:gd name="T5" fmla="*/ 0 h 126"/>
                  <a:gd name="T6" fmla="*/ 480 w 1650"/>
                  <a:gd name="T7" fmla="*/ 0 h 126"/>
                  <a:gd name="T8" fmla="*/ 0 w 1650"/>
                  <a:gd name="T9" fmla="*/ 126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50" h="126">
                    <a:moveTo>
                      <a:pt x="0" y="126"/>
                    </a:moveTo>
                    <a:lnTo>
                      <a:pt x="1650" y="126"/>
                    </a:lnTo>
                    <a:lnTo>
                      <a:pt x="1158" y="0"/>
                    </a:lnTo>
                    <a:lnTo>
                      <a:pt x="480" y="0"/>
                    </a:lnTo>
                    <a:lnTo>
                      <a:pt x="0" y="126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3" name="Oval 107"/>
              <p:cNvSpPr>
                <a:spLocks noChangeArrowheads="1"/>
              </p:cNvSpPr>
              <p:nvPr/>
            </p:nvSpPr>
            <p:spPr bwMode="auto">
              <a:xfrm>
                <a:off x="4362" y="1966"/>
                <a:ext cx="52" cy="47"/>
              </a:xfrm>
              <a:prstGeom prst="ellipse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333333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04" name="Text Box 108"/>
              <p:cNvSpPr txBox="1">
                <a:spLocks noChangeArrowheads="1"/>
              </p:cNvSpPr>
              <p:nvPr/>
            </p:nvSpPr>
            <p:spPr bwMode="auto">
              <a:xfrm rot="302873">
                <a:off x="4026" y="1274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Alpha</a:t>
                </a:r>
              </a:p>
            </p:txBody>
          </p:sp>
          <p:sp>
            <p:nvSpPr>
              <p:cNvPr id="4205" name="Text Box 109"/>
              <p:cNvSpPr txBox="1">
                <a:spLocks noChangeArrowheads="1"/>
              </p:cNvSpPr>
              <p:nvPr/>
            </p:nvSpPr>
            <p:spPr bwMode="auto">
              <a:xfrm rot="302873">
                <a:off x="4044" y="1214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2ND</a:t>
                </a:r>
              </a:p>
            </p:txBody>
          </p:sp>
          <p:sp>
            <p:nvSpPr>
              <p:cNvPr id="4206" name="Text Box 110"/>
              <p:cNvSpPr txBox="1">
                <a:spLocks noChangeArrowheads="1"/>
              </p:cNvSpPr>
              <p:nvPr/>
            </p:nvSpPr>
            <p:spPr bwMode="auto">
              <a:xfrm rot="302873">
                <a:off x="4160" y="1216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Mode</a:t>
                </a:r>
              </a:p>
            </p:txBody>
          </p:sp>
          <p:sp>
            <p:nvSpPr>
              <p:cNvPr id="4207" name="Text Box 111"/>
              <p:cNvSpPr txBox="1">
                <a:spLocks noChangeArrowheads="1"/>
              </p:cNvSpPr>
              <p:nvPr/>
            </p:nvSpPr>
            <p:spPr bwMode="auto">
              <a:xfrm>
                <a:off x="4282" y="1225"/>
                <a:ext cx="14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DEL</a:t>
                </a:r>
              </a:p>
            </p:txBody>
          </p:sp>
          <p:sp>
            <p:nvSpPr>
              <p:cNvPr id="4208" name="Text Box 112"/>
              <p:cNvSpPr txBox="1">
                <a:spLocks noChangeArrowheads="1"/>
              </p:cNvSpPr>
              <p:nvPr/>
            </p:nvSpPr>
            <p:spPr bwMode="auto">
              <a:xfrm>
                <a:off x="4277" y="1300"/>
                <a:ext cx="159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STAT</a:t>
                </a:r>
              </a:p>
            </p:txBody>
          </p:sp>
          <p:sp>
            <p:nvSpPr>
              <p:cNvPr id="4209" name="Text Box 113"/>
              <p:cNvSpPr txBox="1">
                <a:spLocks noChangeArrowheads="1"/>
              </p:cNvSpPr>
              <p:nvPr/>
            </p:nvSpPr>
            <p:spPr bwMode="auto">
              <a:xfrm>
                <a:off x="4271" y="1370"/>
                <a:ext cx="164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PRGM</a:t>
                </a:r>
              </a:p>
            </p:txBody>
          </p:sp>
          <p:sp>
            <p:nvSpPr>
              <p:cNvPr id="4210" name="Text Box 114"/>
              <p:cNvSpPr txBox="1">
                <a:spLocks noChangeArrowheads="1"/>
              </p:cNvSpPr>
              <p:nvPr/>
            </p:nvSpPr>
            <p:spPr bwMode="auto">
              <a:xfrm>
                <a:off x="4276" y="1442"/>
                <a:ext cx="15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COS</a:t>
                </a:r>
              </a:p>
            </p:txBody>
          </p:sp>
          <p:sp>
            <p:nvSpPr>
              <p:cNvPr id="4211" name="Text Box 115"/>
              <p:cNvSpPr txBox="1">
                <a:spLocks noChangeArrowheads="1"/>
              </p:cNvSpPr>
              <p:nvPr/>
            </p:nvSpPr>
            <p:spPr bwMode="auto">
              <a:xfrm>
                <a:off x="4282" y="1530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(</a:t>
                </a:r>
              </a:p>
            </p:txBody>
          </p:sp>
          <p:sp>
            <p:nvSpPr>
              <p:cNvPr id="4212" name="Text Box 116"/>
              <p:cNvSpPr txBox="1">
                <a:spLocks noChangeArrowheads="1"/>
              </p:cNvSpPr>
              <p:nvPr/>
            </p:nvSpPr>
            <p:spPr bwMode="auto">
              <a:xfrm rot="302873">
                <a:off x="4146" y="1292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X,T,O,N</a:t>
                </a:r>
              </a:p>
            </p:txBody>
          </p:sp>
          <p:sp>
            <p:nvSpPr>
              <p:cNvPr id="4213" name="Text Box 117"/>
              <p:cNvSpPr txBox="1">
                <a:spLocks noChangeArrowheads="1"/>
              </p:cNvSpPr>
              <p:nvPr/>
            </p:nvSpPr>
            <p:spPr bwMode="auto">
              <a:xfrm rot="302873">
                <a:off x="4156" y="1358"/>
                <a:ext cx="16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rgbClr val="A200A2"/>
                    </a:solidFill>
                  </a:rPr>
                  <a:t>APPS</a:t>
                </a:r>
              </a:p>
            </p:txBody>
          </p:sp>
          <p:sp>
            <p:nvSpPr>
              <p:cNvPr id="4214" name="Text Box 118"/>
              <p:cNvSpPr txBox="1">
                <a:spLocks noChangeArrowheads="1"/>
              </p:cNvSpPr>
              <p:nvPr/>
            </p:nvSpPr>
            <p:spPr bwMode="auto">
              <a:xfrm rot="302873">
                <a:off x="4030" y="1343"/>
                <a:ext cx="16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MATH</a:t>
                </a:r>
              </a:p>
            </p:txBody>
          </p:sp>
          <p:sp>
            <p:nvSpPr>
              <p:cNvPr id="4215" name="Text Box 119"/>
              <p:cNvSpPr txBox="1">
                <a:spLocks noChangeArrowheads="1"/>
              </p:cNvSpPr>
              <p:nvPr/>
            </p:nvSpPr>
            <p:spPr bwMode="auto">
              <a:xfrm rot="302873">
                <a:off x="4154" y="155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7</a:t>
                </a:r>
              </a:p>
            </p:txBody>
          </p:sp>
          <p:sp>
            <p:nvSpPr>
              <p:cNvPr id="4216" name="Text Box 120"/>
              <p:cNvSpPr txBox="1">
                <a:spLocks noChangeArrowheads="1"/>
              </p:cNvSpPr>
              <p:nvPr/>
            </p:nvSpPr>
            <p:spPr bwMode="auto">
              <a:xfrm rot="302873">
                <a:off x="4148" y="164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4</a:t>
                </a:r>
              </a:p>
            </p:txBody>
          </p:sp>
          <p:sp>
            <p:nvSpPr>
              <p:cNvPr id="4217" name="Text Box 121"/>
              <p:cNvSpPr txBox="1">
                <a:spLocks noChangeArrowheads="1"/>
              </p:cNvSpPr>
              <p:nvPr/>
            </p:nvSpPr>
            <p:spPr bwMode="auto">
              <a:xfrm rot="302873">
                <a:off x="4150" y="1718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1</a:t>
                </a:r>
              </a:p>
            </p:txBody>
          </p:sp>
          <p:sp>
            <p:nvSpPr>
              <p:cNvPr id="4218" name="Text Box 122"/>
              <p:cNvSpPr txBox="1">
                <a:spLocks noChangeArrowheads="1"/>
              </p:cNvSpPr>
              <p:nvPr/>
            </p:nvSpPr>
            <p:spPr bwMode="auto">
              <a:xfrm rot="311666">
                <a:off x="4150" y="1790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0</a:t>
                </a:r>
              </a:p>
            </p:txBody>
          </p:sp>
          <p:sp>
            <p:nvSpPr>
              <p:cNvPr id="4219" name="Text Box 123"/>
              <p:cNvSpPr txBox="1">
                <a:spLocks noChangeArrowheads="1"/>
              </p:cNvSpPr>
              <p:nvPr/>
            </p:nvSpPr>
            <p:spPr bwMode="auto">
              <a:xfrm>
                <a:off x="4295" y="156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8</a:t>
                </a:r>
              </a:p>
            </p:txBody>
          </p:sp>
          <p:sp>
            <p:nvSpPr>
              <p:cNvPr id="4220" name="Text Box 124"/>
              <p:cNvSpPr txBox="1">
                <a:spLocks noChangeArrowheads="1"/>
              </p:cNvSpPr>
              <p:nvPr/>
            </p:nvSpPr>
            <p:spPr bwMode="auto">
              <a:xfrm>
                <a:off x="4293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5</a:t>
                </a:r>
              </a:p>
            </p:txBody>
          </p:sp>
          <p:sp>
            <p:nvSpPr>
              <p:cNvPr id="4221" name="Text Box 125"/>
              <p:cNvSpPr txBox="1">
                <a:spLocks noChangeArrowheads="1"/>
              </p:cNvSpPr>
              <p:nvPr/>
            </p:nvSpPr>
            <p:spPr bwMode="auto">
              <a:xfrm>
                <a:off x="4296" y="1729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2</a:t>
                </a:r>
              </a:p>
            </p:txBody>
          </p:sp>
          <p:sp>
            <p:nvSpPr>
              <p:cNvPr id="4222" name="Text Box 126"/>
              <p:cNvSpPr txBox="1">
                <a:spLocks noChangeArrowheads="1"/>
              </p:cNvSpPr>
              <p:nvPr/>
            </p:nvSpPr>
            <p:spPr bwMode="auto">
              <a:xfrm>
                <a:off x="4296" y="1769"/>
                <a:ext cx="129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600" b="1"/>
                  <a:t>.</a:t>
                </a:r>
              </a:p>
            </p:txBody>
          </p:sp>
          <p:sp>
            <p:nvSpPr>
              <p:cNvPr id="4223" name="Text Box 127"/>
              <p:cNvSpPr txBox="1">
                <a:spLocks noChangeArrowheads="1"/>
              </p:cNvSpPr>
              <p:nvPr/>
            </p:nvSpPr>
            <p:spPr bwMode="auto">
              <a:xfrm rot="-501791">
                <a:off x="4419" y="1562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9</a:t>
                </a:r>
              </a:p>
            </p:txBody>
          </p:sp>
          <p:sp>
            <p:nvSpPr>
              <p:cNvPr id="4224" name="Text Box 128"/>
              <p:cNvSpPr txBox="1">
                <a:spLocks noChangeArrowheads="1"/>
              </p:cNvSpPr>
              <p:nvPr/>
            </p:nvSpPr>
            <p:spPr bwMode="auto">
              <a:xfrm rot="-501791">
                <a:off x="4417" y="1644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/>
                  <a:t>6</a:t>
                </a:r>
              </a:p>
            </p:txBody>
          </p:sp>
          <p:sp>
            <p:nvSpPr>
              <p:cNvPr id="4225" name="Text Box 129"/>
              <p:cNvSpPr txBox="1">
                <a:spLocks noChangeArrowheads="1"/>
              </p:cNvSpPr>
              <p:nvPr/>
            </p:nvSpPr>
            <p:spPr bwMode="auto">
              <a:xfrm rot="-546389">
                <a:off x="4429" y="1726"/>
                <a:ext cx="116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en-US" sz="300" b="1"/>
                  <a:t>3</a:t>
                </a:r>
              </a:p>
            </p:txBody>
          </p:sp>
          <p:sp>
            <p:nvSpPr>
              <p:cNvPr id="4226" name="Text Box 130"/>
              <p:cNvSpPr txBox="1">
                <a:spLocks noChangeArrowheads="1"/>
              </p:cNvSpPr>
              <p:nvPr/>
            </p:nvSpPr>
            <p:spPr bwMode="auto">
              <a:xfrm rot="-626869">
                <a:off x="4437" y="1794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/>
                  <a:t>(-)</a:t>
                </a:r>
              </a:p>
            </p:txBody>
          </p:sp>
          <p:sp>
            <p:nvSpPr>
              <p:cNvPr id="4227" name="Text Box 131"/>
              <p:cNvSpPr txBox="1">
                <a:spLocks noChangeArrowheads="1"/>
              </p:cNvSpPr>
              <p:nvPr/>
            </p:nvSpPr>
            <p:spPr bwMode="auto">
              <a:xfrm rot="-501791">
                <a:off x="4550" y="1545"/>
                <a:ext cx="129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x</a:t>
                </a:r>
              </a:p>
            </p:txBody>
          </p:sp>
          <p:sp>
            <p:nvSpPr>
              <p:cNvPr id="4228" name="Text Box 132"/>
              <p:cNvSpPr txBox="1">
                <a:spLocks noChangeArrowheads="1"/>
              </p:cNvSpPr>
              <p:nvPr/>
            </p:nvSpPr>
            <p:spPr bwMode="auto">
              <a:xfrm rot="-501791">
                <a:off x="4556" y="1611"/>
                <a:ext cx="130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+</a:t>
                </a:r>
              </a:p>
            </p:txBody>
          </p:sp>
          <p:sp>
            <p:nvSpPr>
              <p:cNvPr id="4229" name="Text Box 133"/>
              <p:cNvSpPr txBox="1">
                <a:spLocks noChangeArrowheads="1"/>
              </p:cNvSpPr>
              <p:nvPr/>
            </p:nvSpPr>
            <p:spPr bwMode="auto">
              <a:xfrm rot="-546389">
                <a:off x="4559" y="1673"/>
                <a:ext cx="124" cy="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300" b="1">
                    <a:solidFill>
                      <a:schemeClr val="bg1"/>
                    </a:solidFill>
                  </a:rPr>
                  <a:t>-</a:t>
                </a:r>
              </a:p>
            </p:txBody>
          </p:sp>
          <p:sp>
            <p:nvSpPr>
              <p:cNvPr id="4230" name="Text Box 134"/>
              <p:cNvSpPr txBox="1">
                <a:spLocks noChangeArrowheads="1"/>
              </p:cNvSpPr>
              <p:nvPr/>
            </p:nvSpPr>
            <p:spPr bwMode="auto">
              <a:xfrm rot="-501791">
                <a:off x="4548" y="1474"/>
                <a:ext cx="134" cy="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400" b="1">
                    <a:solidFill>
                      <a:schemeClr val="bg1"/>
                    </a:solidFill>
                  </a:rPr>
                  <a:t>÷</a:t>
                </a:r>
              </a:p>
            </p:txBody>
          </p:sp>
          <p:sp>
            <p:nvSpPr>
              <p:cNvPr id="4231" name="Text Box 135"/>
              <p:cNvSpPr txBox="1">
                <a:spLocks noChangeArrowheads="1"/>
              </p:cNvSpPr>
              <p:nvPr/>
            </p:nvSpPr>
            <p:spPr bwMode="auto">
              <a:xfrm rot="-476699">
                <a:off x="4554" y="1751"/>
                <a:ext cx="157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Enter</a:t>
                </a:r>
              </a:p>
            </p:txBody>
          </p:sp>
          <p:sp>
            <p:nvSpPr>
              <p:cNvPr id="4232" name="Text Box 136"/>
              <p:cNvSpPr txBox="1">
                <a:spLocks noChangeArrowheads="1"/>
              </p:cNvSpPr>
              <p:nvPr/>
            </p:nvSpPr>
            <p:spPr bwMode="auto">
              <a:xfrm rot="302873">
                <a:off x="4044" y="1420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 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-1</a:t>
                </a:r>
              </a:p>
            </p:txBody>
          </p:sp>
          <p:sp>
            <p:nvSpPr>
              <p:cNvPr id="4233" name="Text Box 137"/>
              <p:cNvSpPr txBox="1">
                <a:spLocks noChangeArrowheads="1"/>
              </p:cNvSpPr>
              <p:nvPr/>
            </p:nvSpPr>
            <p:spPr bwMode="auto">
              <a:xfrm rot="302873">
                <a:off x="4041" y="1485"/>
                <a:ext cx="13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X</a:t>
                </a:r>
                <a:r>
                  <a:rPr lang="en-US" altLang="en-US" sz="200" b="1" baseline="30000">
                    <a:solidFill>
                      <a:schemeClr val="bg1"/>
                    </a:solidFill>
                  </a:rPr>
                  <a:t>2</a:t>
                </a:r>
              </a:p>
            </p:txBody>
          </p:sp>
          <p:sp>
            <p:nvSpPr>
              <p:cNvPr id="4234" name="Text Box 138"/>
              <p:cNvSpPr txBox="1">
                <a:spLocks noChangeArrowheads="1"/>
              </p:cNvSpPr>
              <p:nvPr/>
            </p:nvSpPr>
            <p:spPr bwMode="auto">
              <a:xfrm rot="302873">
                <a:off x="4026" y="1549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LOG</a:t>
                </a:r>
              </a:p>
            </p:txBody>
          </p:sp>
          <p:sp>
            <p:nvSpPr>
              <p:cNvPr id="4235" name="Text Box 139"/>
              <p:cNvSpPr txBox="1">
                <a:spLocks noChangeArrowheads="1"/>
              </p:cNvSpPr>
              <p:nvPr/>
            </p:nvSpPr>
            <p:spPr bwMode="auto">
              <a:xfrm rot="302873">
                <a:off x="4035" y="1614"/>
                <a:ext cx="13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LN</a:t>
                </a:r>
              </a:p>
            </p:txBody>
          </p:sp>
          <p:sp>
            <p:nvSpPr>
              <p:cNvPr id="4236" name="Text Box 140"/>
              <p:cNvSpPr txBox="1">
                <a:spLocks noChangeArrowheads="1"/>
              </p:cNvSpPr>
              <p:nvPr/>
            </p:nvSpPr>
            <p:spPr bwMode="auto">
              <a:xfrm rot="302873">
                <a:off x="4023" y="1675"/>
                <a:ext cx="158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STO&gt;</a:t>
                </a:r>
              </a:p>
            </p:txBody>
          </p:sp>
          <p:sp>
            <p:nvSpPr>
              <p:cNvPr id="4237" name="Text Box 141"/>
              <p:cNvSpPr txBox="1">
                <a:spLocks noChangeArrowheads="1"/>
              </p:cNvSpPr>
              <p:nvPr/>
            </p:nvSpPr>
            <p:spPr bwMode="auto">
              <a:xfrm rot="302873">
                <a:off x="4029" y="1742"/>
                <a:ext cx="14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ON</a:t>
                </a:r>
              </a:p>
            </p:txBody>
          </p:sp>
          <p:sp>
            <p:nvSpPr>
              <p:cNvPr id="4238" name="Text Box 142"/>
              <p:cNvSpPr txBox="1">
                <a:spLocks noChangeArrowheads="1"/>
              </p:cNvSpPr>
              <p:nvPr/>
            </p:nvSpPr>
            <p:spPr bwMode="auto">
              <a:xfrm rot="302873">
                <a:off x="4160" y="1433"/>
                <a:ext cx="14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SIN</a:t>
                </a:r>
              </a:p>
            </p:txBody>
          </p:sp>
          <p:sp>
            <p:nvSpPr>
              <p:cNvPr id="4239" name="Text Box 143"/>
              <p:cNvSpPr txBox="1">
                <a:spLocks noChangeArrowheads="1"/>
              </p:cNvSpPr>
              <p:nvPr/>
            </p:nvSpPr>
            <p:spPr bwMode="auto">
              <a:xfrm rot="302873">
                <a:off x="4166" y="1519"/>
                <a:ext cx="12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,</a:t>
                </a:r>
              </a:p>
            </p:txBody>
          </p:sp>
          <p:sp>
            <p:nvSpPr>
              <p:cNvPr id="4240" name="Text Box 144"/>
              <p:cNvSpPr txBox="1">
                <a:spLocks noChangeArrowheads="1"/>
              </p:cNvSpPr>
              <p:nvPr/>
            </p:nvSpPr>
            <p:spPr bwMode="auto">
              <a:xfrm rot="-611125">
                <a:off x="4402" y="1366"/>
                <a:ext cx="162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VARS</a:t>
                </a:r>
              </a:p>
            </p:txBody>
          </p:sp>
          <p:sp>
            <p:nvSpPr>
              <p:cNvPr id="4241" name="Text Box 145"/>
              <p:cNvSpPr txBox="1">
                <a:spLocks noChangeArrowheads="1"/>
              </p:cNvSpPr>
              <p:nvPr/>
            </p:nvSpPr>
            <p:spPr bwMode="auto">
              <a:xfrm rot="-611125">
                <a:off x="4523" y="1351"/>
                <a:ext cx="173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CLEAR</a:t>
                </a:r>
              </a:p>
            </p:txBody>
          </p:sp>
          <p:sp>
            <p:nvSpPr>
              <p:cNvPr id="4242" name="Text Box 146"/>
              <p:cNvSpPr txBox="1">
                <a:spLocks noChangeArrowheads="1"/>
              </p:cNvSpPr>
              <p:nvPr/>
            </p:nvSpPr>
            <p:spPr bwMode="auto">
              <a:xfrm rot="-611125">
                <a:off x="4405" y="1437"/>
                <a:ext cx="150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TAN</a:t>
                </a:r>
              </a:p>
            </p:txBody>
          </p:sp>
          <p:sp>
            <p:nvSpPr>
              <p:cNvPr id="4243" name="Text Box 147"/>
              <p:cNvSpPr txBox="1">
                <a:spLocks noChangeArrowheads="1"/>
              </p:cNvSpPr>
              <p:nvPr/>
            </p:nvSpPr>
            <p:spPr bwMode="auto">
              <a:xfrm rot="15588875">
                <a:off x="4540" y="1422"/>
                <a:ext cx="125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&gt;</a:t>
                </a:r>
              </a:p>
            </p:txBody>
          </p:sp>
          <p:sp>
            <p:nvSpPr>
              <p:cNvPr id="4244" name="Text Box 148"/>
              <p:cNvSpPr txBox="1">
                <a:spLocks noChangeArrowheads="1"/>
              </p:cNvSpPr>
              <p:nvPr/>
            </p:nvSpPr>
            <p:spPr bwMode="auto">
              <a:xfrm rot="-611125">
                <a:off x="4422" y="1527"/>
                <a:ext cx="121" cy="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200" b="1">
                    <a:solidFill>
                      <a:schemeClr val="bg1"/>
                    </a:solidFill>
                  </a:rPr>
                  <a:t>)</a:t>
                </a:r>
              </a:p>
            </p:txBody>
          </p:sp>
        </p:grpSp>
        <p:grpSp>
          <p:nvGrpSpPr>
            <p:cNvPr id="4245" name="Group 149"/>
            <p:cNvGrpSpPr>
              <a:grpSpLocks/>
            </p:cNvGrpSpPr>
            <p:nvPr/>
          </p:nvGrpSpPr>
          <p:grpSpPr bwMode="auto">
            <a:xfrm>
              <a:off x="985" y="994"/>
              <a:ext cx="118" cy="297"/>
              <a:chOff x="220" y="445"/>
              <a:chExt cx="119" cy="420"/>
            </a:xfrm>
          </p:grpSpPr>
          <p:sp>
            <p:nvSpPr>
              <p:cNvPr id="4246" name="Freeform 150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7" name="Line 151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8" name="Freeform 152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49" name="Freeform 153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0" name="Line 154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51" name="Group 155"/>
            <p:cNvGrpSpPr>
              <a:grpSpLocks/>
            </p:cNvGrpSpPr>
            <p:nvPr/>
          </p:nvGrpSpPr>
          <p:grpSpPr bwMode="auto">
            <a:xfrm flipH="1">
              <a:off x="1763" y="986"/>
              <a:ext cx="124" cy="297"/>
              <a:chOff x="220" y="445"/>
              <a:chExt cx="119" cy="420"/>
            </a:xfrm>
          </p:grpSpPr>
          <p:sp>
            <p:nvSpPr>
              <p:cNvPr id="4252" name="Freeform 156"/>
              <p:cNvSpPr>
                <a:spLocks/>
              </p:cNvSpPr>
              <p:nvPr/>
            </p:nvSpPr>
            <p:spPr bwMode="auto">
              <a:xfrm>
                <a:off x="221" y="449"/>
                <a:ext cx="117" cy="406"/>
              </a:xfrm>
              <a:custGeom>
                <a:avLst/>
                <a:gdLst>
                  <a:gd name="T0" fmla="*/ 0 w 117"/>
                  <a:gd name="T1" fmla="*/ 97 h 406"/>
                  <a:gd name="T2" fmla="*/ 0 w 117"/>
                  <a:gd name="T3" fmla="*/ 406 h 406"/>
                  <a:gd name="T4" fmla="*/ 13 w 117"/>
                  <a:gd name="T5" fmla="*/ 357 h 406"/>
                  <a:gd name="T6" fmla="*/ 33 w 117"/>
                  <a:gd name="T7" fmla="*/ 328 h 406"/>
                  <a:gd name="T8" fmla="*/ 64 w 117"/>
                  <a:gd name="T9" fmla="*/ 312 h 406"/>
                  <a:gd name="T10" fmla="*/ 117 w 117"/>
                  <a:gd name="T11" fmla="*/ 312 h 406"/>
                  <a:gd name="T12" fmla="*/ 117 w 117"/>
                  <a:gd name="T13" fmla="*/ 0 h 406"/>
                  <a:gd name="T14" fmla="*/ 85 w 117"/>
                  <a:gd name="T15" fmla="*/ 0 h 406"/>
                  <a:gd name="T16" fmla="*/ 55 w 117"/>
                  <a:gd name="T17" fmla="*/ 3 h 406"/>
                  <a:gd name="T18" fmla="*/ 28 w 117"/>
                  <a:gd name="T19" fmla="*/ 18 h 406"/>
                  <a:gd name="T20" fmla="*/ 18 w 117"/>
                  <a:gd name="T21" fmla="*/ 40 h 406"/>
                  <a:gd name="T22" fmla="*/ 4 w 117"/>
                  <a:gd name="T23" fmla="*/ 64 h 406"/>
                  <a:gd name="T24" fmla="*/ 0 w 117"/>
                  <a:gd name="T25" fmla="*/ 97 h 4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7" h="406">
                    <a:moveTo>
                      <a:pt x="0" y="97"/>
                    </a:moveTo>
                    <a:lnTo>
                      <a:pt x="0" y="406"/>
                    </a:lnTo>
                    <a:lnTo>
                      <a:pt x="13" y="357"/>
                    </a:lnTo>
                    <a:lnTo>
                      <a:pt x="33" y="328"/>
                    </a:lnTo>
                    <a:lnTo>
                      <a:pt x="64" y="312"/>
                    </a:lnTo>
                    <a:lnTo>
                      <a:pt x="117" y="312"/>
                    </a:lnTo>
                    <a:lnTo>
                      <a:pt x="117" y="0"/>
                    </a:lnTo>
                    <a:lnTo>
                      <a:pt x="85" y="0"/>
                    </a:lnTo>
                    <a:lnTo>
                      <a:pt x="55" y="3"/>
                    </a:lnTo>
                    <a:lnTo>
                      <a:pt x="28" y="18"/>
                    </a:lnTo>
                    <a:lnTo>
                      <a:pt x="18" y="40"/>
                    </a:lnTo>
                    <a:lnTo>
                      <a:pt x="4" y="64"/>
                    </a:lnTo>
                    <a:lnTo>
                      <a:pt x="0" y="97"/>
                    </a:lnTo>
                    <a:close/>
                  </a:path>
                </a:pathLst>
              </a:custGeom>
              <a:solidFill>
                <a:srgbClr val="DDDDDD"/>
              </a:solidFill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3" name="Line 157"/>
              <p:cNvSpPr>
                <a:spLocks noChangeShapeType="1"/>
              </p:cNvSpPr>
              <p:nvPr/>
            </p:nvSpPr>
            <p:spPr bwMode="auto">
              <a:xfrm>
                <a:off x="221" y="544"/>
                <a:ext cx="0" cy="321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Freeform 158"/>
              <p:cNvSpPr>
                <a:spLocks/>
              </p:cNvSpPr>
              <p:nvPr/>
            </p:nvSpPr>
            <p:spPr bwMode="auto">
              <a:xfrm>
                <a:off x="222" y="757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Freeform 159"/>
              <p:cNvSpPr>
                <a:spLocks/>
              </p:cNvSpPr>
              <p:nvPr/>
            </p:nvSpPr>
            <p:spPr bwMode="auto">
              <a:xfrm>
                <a:off x="220" y="445"/>
                <a:ext cx="117" cy="107"/>
              </a:xfrm>
              <a:custGeom>
                <a:avLst/>
                <a:gdLst>
                  <a:gd name="T0" fmla="*/ 0 w 117"/>
                  <a:gd name="T1" fmla="*/ 107 h 107"/>
                  <a:gd name="T2" fmla="*/ 27 w 117"/>
                  <a:gd name="T3" fmla="*/ 29 h 107"/>
                  <a:gd name="T4" fmla="*/ 117 w 117"/>
                  <a:gd name="T5" fmla="*/ 5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7" h="107">
                    <a:moveTo>
                      <a:pt x="0" y="107"/>
                    </a:moveTo>
                    <a:cubicBezTo>
                      <a:pt x="2" y="89"/>
                      <a:pt x="11" y="40"/>
                      <a:pt x="27" y="29"/>
                    </a:cubicBezTo>
                    <a:cubicBezTo>
                      <a:pt x="46" y="0"/>
                      <a:pt x="87" y="5"/>
                      <a:pt x="117" y="5"/>
                    </a:cubicBezTo>
                  </a:path>
                </a:pathLst>
              </a:cu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6" name="Line 160"/>
              <p:cNvSpPr>
                <a:spLocks noChangeShapeType="1"/>
              </p:cNvSpPr>
              <p:nvPr/>
            </p:nvSpPr>
            <p:spPr bwMode="auto">
              <a:xfrm>
                <a:off x="338" y="453"/>
                <a:ext cx="0" cy="309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11" name="Text Box 215"/>
          <p:cNvSpPr txBox="1">
            <a:spLocks noChangeArrowheads="1"/>
          </p:cNvSpPr>
          <p:nvPr/>
        </p:nvSpPr>
        <p:spPr bwMode="auto">
          <a:xfrm>
            <a:off x="200025" y="123825"/>
            <a:ext cx="6748463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 b="1" u="sng">
                <a:solidFill>
                  <a:srgbClr val="0066FF"/>
                </a:solidFill>
              </a:rPr>
              <a:t>Step 3:</a:t>
            </a:r>
            <a:r>
              <a:rPr lang="en-US" altLang="en-US">
                <a:solidFill>
                  <a:schemeClr val="bg1"/>
                </a:solidFill>
              </a:rPr>
              <a:t> Obtain the power supply and plug it into the lower left corner of the </a:t>
            </a:r>
            <a:r>
              <a:rPr lang="en-US" altLang="en-US" u="sng">
                <a:solidFill>
                  <a:schemeClr val="bg1"/>
                </a:solidFill>
              </a:rPr>
              <a:t>LabPro</a:t>
            </a:r>
            <a:r>
              <a:rPr lang="en-US" altLang="en-US">
                <a:solidFill>
                  <a:schemeClr val="bg1"/>
                </a:solidFill>
              </a:rPr>
              <a:t> platform and into outlet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4" presetClass="entr" presetSubtype="0" ac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824</Words>
  <Application>Microsoft Office PowerPoint</Application>
  <PresentationFormat>On-screen Show (4:3)</PresentationFormat>
  <Paragraphs>415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Colorado at Colorado Springs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Sam Frank</cp:lastModifiedBy>
  <cp:revision>29</cp:revision>
  <dcterms:created xsi:type="dcterms:W3CDTF">2005-10-11T19:00:31Z</dcterms:created>
  <dcterms:modified xsi:type="dcterms:W3CDTF">2018-01-31T23:16:42Z</dcterms:modified>
</cp:coreProperties>
</file>